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0" r:id="rId2"/>
    <p:sldId id="513" r:id="rId3"/>
    <p:sldId id="515" r:id="rId4"/>
    <p:sldId id="516" r:id="rId5"/>
    <p:sldId id="517" r:id="rId6"/>
    <p:sldId id="518" r:id="rId7"/>
    <p:sldId id="521" r:id="rId8"/>
    <p:sldId id="522" r:id="rId9"/>
    <p:sldId id="523" r:id="rId10"/>
    <p:sldId id="524" r:id="rId11"/>
    <p:sldId id="526" r:id="rId12"/>
    <p:sldId id="527" r:id="rId13"/>
    <p:sldId id="530" r:id="rId14"/>
    <p:sldId id="531" r:id="rId15"/>
    <p:sldId id="533" r:id="rId16"/>
    <p:sldId id="535" r:id="rId17"/>
    <p:sldId id="571" r:id="rId18"/>
    <p:sldId id="572" r:id="rId19"/>
    <p:sldId id="573" r:id="rId20"/>
    <p:sldId id="574" r:id="rId21"/>
    <p:sldId id="575" r:id="rId22"/>
    <p:sldId id="576" r:id="rId23"/>
    <p:sldId id="540" r:id="rId24"/>
    <p:sldId id="541" r:id="rId25"/>
    <p:sldId id="543" r:id="rId26"/>
    <p:sldId id="544" r:id="rId27"/>
    <p:sldId id="545" r:id="rId28"/>
    <p:sldId id="546" r:id="rId29"/>
    <p:sldId id="547" r:id="rId30"/>
    <p:sldId id="548" r:id="rId31"/>
    <p:sldId id="550" r:id="rId32"/>
    <p:sldId id="556" r:id="rId33"/>
    <p:sldId id="560" r:id="rId34"/>
    <p:sldId id="561" r:id="rId35"/>
    <p:sldId id="562" r:id="rId36"/>
    <p:sldId id="563" r:id="rId37"/>
    <p:sldId id="564" r:id="rId38"/>
    <p:sldId id="565" r:id="rId39"/>
    <p:sldId id="566" r:id="rId40"/>
    <p:sldId id="567" r:id="rId41"/>
    <p:sldId id="570" r:id="rId42"/>
    <p:sldId id="382" r:id="rId43"/>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CBD9EB"/>
    <a:srgbClr val="17283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88" autoAdjust="0"/>
    <p:restoredTop sz="94660" autoAdjust="0"/>
  </p:normalViewPr>
  <p:slideViewPr>
    <p:cSldViewPr>
      <p:cViewPr varScale="1">
        <p:scale>
          <a:sx n="67" d="100"/>
          <a:sy n="67" d="100"/>
        </p:scale>
        <p:origin x="804" y="66"/>
      </p:cViewPr>
      <p:guideLst>
        <p:guide orient="horz" pos="2160"/>
        <p:guide pos="2880"/>
      </p:guideLst>
    </p:cSldViewPr>
  </p:slideViewPr>
  <p:outlineViewPr>
    <p:cViewPr>
      <p:scale>
        <a:sx n="33" d="100"/>
        <a:sy n="33" d="100"/>
      </p:scale>
      <p:origin x="0" y="87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11.xml.rels><?xml version="1.0" encoding="UTF-8" standalone="yes"?>
<Relationships xmlns="http://schemas.openxmlformats.org/package/2006/relationships"><Relationship Id="rId1" Type="http://schemas.openxmlformats.org/officeDocument/2006/relationships/image" Target="../media/image7.png"/></Relationships>
</file>

<file path=ppt/diagrams/_rels/data12.xml.rels><?xml version="1.0" encoding="UTF-8" standalone="yes"?>
<Relationships xmlns="http://schemas.openxmlformats.org/package/2006/relationships"><Relationship Id="rId1" Type="http://schemas.openxmlformats.org/officeDocument/2006/relationships/image" Target="../media/image9.png"/></Relationships>
</file>

<file path=ppt/diagrams/_rels/data15.xml.rels><?xml version="1.0" encoding="UTF-8" standalone="yes"?>
<Relationships xmlns="http://schemas.openxmlformats.org/package/2006/relationships"><Relationship Id="rId1" Type="http://schemas.openxmlformats.org/officeDocument/2006/relationships/image" Target="../media/image10.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CB967-1F0D-41BE-8C62-BF1EA6AA1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2654664B-AE6E-4635-8AFD-7371C690D8FA}">
      <dgm:prSet/>
      <dgm:spPr>
        <a:solidFill>
          <a:schemeClr val="accent1">
            <a:lumMod val="50000"/>
          </a:schemeClr>
        </a:solidFill>
      </dgm:spPr>
      <dgm:t>
        <a:bodyPr/>
        <a:lstStyle/>
        <a:p>
          <a:r>
            <a:rPr lang="pl-PL" b="1" dirty="0"/>
            <a:t>Przykładowe kryteria, które musi spełniać zgłaszany projekt lub pomysł </a:t>
          </a:r>
        </a:p>
      </dgm:t>
    </dgm:pt>
    <dgm:pt modelId="{84ADCD11-31EC-486B-A7F0-4768974180AA}" type="parTrans" cxnId="{EC2C4090-3D64-4349-9304-6DFD0E74056A}">
      <dgm:prSet/>
      <dgm:spPr/>
      <dgm:t>
        <a:bodyPr/>
        <a:lstStyle/>
        <a:p>
          <a:endParaRPr lang="pl-PL"/>
        </a:p>
      </dgm:t>
    </dgm:pt>
    <dgm:pt modelId="{9DFAF13F-E2AA-43B0-8874-798F29DE45F5}" type="sibTrans" cxnId="{EC2C4090-3D64-4349-9304-6DFD0E74056A}">
      <dgm:prSet/>
      <dgm:spPr/>
      <dgm:t>
        <a:bodyPr/>
        <a:lstStyle/>
        <a:p>
          <a:endParaRPr lang="pl-PL"/>
        </a:p>
      </dgm:t>
    </dgm:pt>
    <dgm:pt modelId="{E5A454A1-BF4E-4782-B1D4-2405D119B6FA}">
      <dgm:prSet/>
      <dgm:spPr/>
      <dgm:t>
        <a:bodyPr/>
        <a:lstStyle/>
        <a:p>
          <a:r>
            <a:rPr lang="pl-PL" dirty="0"/>
            <a:t>jest realizowany na obszarze rewitalizacji </a:t>
          </a:r>
        </a:p>
      </dgm:t>
    </dgm:pt>
    <dgm:pt modelId="{731B4399-B74F-4E31-B73C-0225A780652B}" type="parTrans" cxnId="{5CBBBA92-6988-4B38-8B75-641A9F8794C2}">
      <dgm:prSet/>
      <dgm:spPr/>
      <dgm:t>
        <a:bodyPr/>
        <a:lstStyle/>
        <a:p>
          <a:endParaRPr lang="pl-PL"/>
        </a:p>
      </dgm:t>
    </dgm:pt>
    <dgm:pt modelId="{C23FE350-3833-4534-B99C-7D2F5A3D1C46}" type="sibTrans" cxnId="{5CBBBA92-6988-4B38-8B75-641A9F8794C2}">
      <dgm:prSet/>
      <dgm:spPr/>
      <dgm:t>
        <a:bodyPr/>
        <a:lstStyle/>
        <a:p>
          <a:endParaRPr lang="pl-PL"/>
        </a:p>
      </dgm:t>
    </dgm:pt>
    <dgm:pt modelId="{BAE6365B-EE63-4E0A-BC16-2FA67EAAA42C}">
      <dgm:prSet/>
      <dgm:spPr/>
      <dgm:t>
        <a:bodyPr/>
        <a:lstStyle/>
        <a:p>
          <a:r>
            <a:rPr lang="pl-PL" dirty="0"/>
            <a:t>jest skierowany do mieszkańców obszaru</a:t>
          </a:r>
        </a:p>
      </dgm:t>
    </dgm:pt>
    <dgm:pt modelId="{2B3CECE7-BE78-4A18-81FE-09518D297284}" type="parTrans" cxnId="{39DA2110-CCDA-4A82-99DF-2B75E391F64E}">
      <dgm:prSet/>
      <dgm:spPr/>
      <dgm:t>
        <a:bodyPr/>
        <a:lstStyle/>
        <a:p>
          <a:endParaRPr lang="pl-PL"/>
        </a:p>
      </dgm:t>
    </dgm:pt>
    <dgm:pt modelId="{128462B4-2336-4414-A780-05A78648E4F4}" type="sibTrans" cxnId="{39DA2110-CCDA-4A82-99DF-2B75E391F64E}">
      <dgm:prSet/>
      <dgm:spPr/>
      <dgm:t>
        <a:bodyPr/>
        <a:lstStyle/>
        <a:p>
          <a:endParaRPr lang="pl-PL"/>
        </a:p>
      </dgm:t>
    </dgm:pt>
    <dgm:pt modelId="{4DA4E6FD-469B-4C73-9C50-B46F483E078B}">
      <dgm:prSet/>
      <dgm:spPr/>
      <dgm:t>
        <a:bodyPr/>
        <a:lstStyle/>
        <a:p>
          <a:r>
            <a:rPr lang="pl-PL" dirty="0"/>
            <a:t>wpisuje się w cele programu rewitalizacji</a:t>
          </a:r>
        </a:p>
      </dgm:t>
    </dgm:pt>
    <dgm:pt modelId="{234C32A0-68B9-473D-B020-8383A945E57E}" type="parTrans" cxnId="{BA45FB23-160B-4992-AB99-7D6D70A24764}">
      <dgm:prSet/>
      <dgm:spPr/>
      <dgm:t>
        <a:bodyPr/>
        <a:lstStyle/>
        <a:p>
          <a:endParaRPr lang="pl-PL"/>
        </a:p>
      </dgm:t>
    </dgm:pt>
    <dgm:pt modelId="{FA8AF3B5-FC71-4747-A833-9FD2EEF48107}" type="sibTrans" cxnId="{BA45FB23-160B-4992-AB99-7D6D70A24764}">
      <dgm:prSet/>
      <dgm:spPr/>
      <dgm:t>
        <a:bodyPr/>
        <a:lstStyle/>
        <a:p>
          <a:endParaRPr lang="pl-PL"/>
        </a:p>
      </dgm:t>
    </dgm:pt>
    <dgm:pt modelId="{2FD0D73A-BE24-4504-B45E-EA6EB9CA86D8}">
      <dgm:prSet/>
      <dgm:spPr/>
      <dgm:t>
        <a:bodyPr/>
        <a:lstStyle/>
        <a:p>
          <a:r>
            <a:rPr lang="pl-PL" dirty="0"/>
            <a:t>w przypadku projektu inwestycyjnego – jest spójny z projektami społecznymi, w przypadku projektu społecznego – spójny z projektami inwestycyjnymi</a:t>
          </a:r>
        </a:p>
      </dgm:t>
    </dgm:pt>
    <dgm:pt modelId="{E743711C-44D5-490C-AE64-98C4501D8EE9}" type="parTrans" cxnId="{0CC6DB11-C9A4-42C8-A676-19A0A55E4DC0}">
      <dgm:prSet/>
      <dgm:spPr/>
      <dgm:t>
        <a:bodyPr/>
        <a:lstStyle/>
        <a:p>
          <a:endParaRPr lang="pl-PL"/>
        </a:p>
      </dgm:t>
    </dgm:pt>
    <dgm:pt modelId="{9BD5C6DB-E35F-4D36-8CCA-96171CE357A6}" type="sibTrans" cxnId="{0CC6DB11-C9A4-42C8-A676-19A0A55E4DC0}">
      <dgm:prSet/>
      <dgm:spPr/>
      <dgm:t>
        <a:bodyPr/>
        <a:lstStyle/>
        <a:p>
          <a:endParaRPr lang="pl-PL"/>
        </a:p>
      </dgm:t>
    </dgm:pt>
    <dgm:pt modelId="{DB621818-68CD-4D0B-A5DF-1477E585E13E}" type="pres">
      <dgm:prSet presAssocID="{B81CB967-1F0D-41BE-8C62-BF1EA6AA18AC}" presName="linear" presStyleCnt="0">
        <dgm:presLayoutVars>
          <dgm:animLvl val="lvl"/>
          <dgm:resizeHandles val="exact"/>
        </dgm:presLayoutVars>
      </dgm:prSet>
      <dgm:spPr/>
      <dgm:t>
        <a:bodyPr/>
        <a:lstStyle/>
        <a:p>
          <a:endParaRPr lang="pl-PL"/>
        </a:p>
      </dgm:t>
    </dgm:pt>
    <dgm:pt modelId="{B19ED3B1-809E-497F-B107-06D0F625822C}" type="pres">
      <dgm:prSet presAssocID="{2654664B-AE6E-4635-8AFD-7371C690D8FA}" presName="parentText" presStyleLbl="node1" presStyleIdx="0" presStyleCnt="5">
        <dgm:presLayoutVars>
          <dgm:chMax val="0"/>
          <dgm:bulletEnabled val="1"/>
        </dgm:presLayoutVars>
      </dgm:prSet>
      <dgm:spPr/>
      <dgm:t>
        <a:bodyPr/>
        <a:lstStyle/>
        <a:p>
          <a:endParaRPr lang="pl-PL"/>
        </a:p>
      </dgm:t>
    </dgm:pt>
    <dgm:pt modelId="{85114222-3F3D-4C50-A3BB-DDA925A63CFD}" type="pres">
      <dgm:prSet presAssocID="{9DFAF13F-E2AA-43B0-8874-798F29DE45F5}" presName="spacer" presStyleCnt="0"/>
      <dgm:spPr/>
    </dgm:pt>
    <dgm:pt modelId="{A1D29222-DECF-40FF-8CFC-6D6A831F9A77}" type="pres">
      <dgm:prSet presAssocID="{E5A454A1-BF4E-4782-B1D4-2405D119B6FA}" presName="parentText" presStyleLbl="node1" presStyleIdx="1" presStyleCnt="5">
        <dgm:presLayoutVars>
          <dgm:chMax val="0"/>
          <dgm:bulletEnabled val="1"/>
        </dgm:presLayoutVars>
      </dgm:prSet>
      <dgm:spPr/>
      <dgm:t>
        <a:bodyPr/>
        <a:lstStyle/>
        <a:p>
          <a:endParaRPr lang="pl-PL"/>
        </a:p>
      </dgm:t>
    </dgm:pt>
    <dgm:pt modelId="{3EB31701-0970-419B-A356-8F581EAA7A17}" type="pres">
      <dgm:prSet presAssocID="{C23FE350-3833-4534-B99C-7D2F5A3D1C46}" presName="spacer" presStyleCnt="0"/>
      <dgm:spPr/>
    </dgm:pt>
    <dgm:pt modelId="{88D55C5F-D959-49F1-A2B4-6DAA75300AD3}" type="pres">
      <dgm:prSet presAssocID="{BAE6365B-EE63-4E0A-BC16-2FA67EAAA42C}" presName="parentText" presStyleLbl="node1" presStyleIdx="2" presStyleCnt="5">
        <dgm:presLayoutVars>
          <dgm:chMax val="0"/>
          <dgm:bulletEnabled val="1"/>
        </dgm:presLayoutVars>
      </dgm:prSet>
      <dgm:spPr/>
      <dgm:t>
        <a:bodyPr/>
        <a:lstStyle/>
        <a:p>
          <a:endParaRPr lang="pl-PL"/>
        </a:p>
      </dgm:t>
    </dgm:pt>
    <dgm:pt modelId="{82E863C4-F9A6-4B36-9DEA-A0FC31B6D529}" type="pres">
      <dgm:prSet presAssocID="{128462B4-2336-4414-A780-05A78648E4F4}" presName="spacer" presStyleCnt="0"/>
      <dgm:spPr/>
    </dgm:pt>
    <dgm:pt modelId="{6D967AFC-EBD4-43AB-82C8-C973F4343ECE}" type="pres">
      <dgm:prSet presAssocID="{4DA4E6FD-469B-4C73-9C50-B46F483E078B}" presName="parentText" presStyleLbl="node1" presStyleIdx="3" presStyleCnt="5">
        <dgm:presLayoutVars>
          <dgm:chMax val="0"/>
          <dgm:bulletEnabled val="1"/>
        </dgm:presLayoutVars>
      </dgm:prSet>
      <dgm:spPr/>
      <dgm:t>
        <a:bodyPr/>
        <a:lstStyle/>
        <a:p>
          <a:endParaRPr lang="pl-PL"/>
        </a:p>
      </dgm:t>
    </dgm:pt>
    <dgm:pt modelId="{9B2B9E9A-A6F5-4A95-8BB7-60412E77CA77}" type="pres">
      <dgm:prSet presAssocID="{FA8AF3B5-FC71-4747-A833-9FD2EEF48107}" presName="spacer" presStyleCnt="0"/>
      <dgm:spPr/>
    </dgm:pt>
    <dgm:pt modelId="{746DE861-02FF-4D51-95BC-8AD906F3FCAE}" type="pres">
      <dgm:prSet presAssocID="{2FD0D73A-BE24-4504-B45E-EA6EB9CA86D8}" presName="parentText" presStyleLbl="node1" presStyleIdx="4" presStyleCnt="5">
        <dgm:presLayoutVars>
          <dgm:chMax val="0"/>
          <dgm:bulletEnabled val="1"/>
        </dgm:presLayoutVars>
      </dgm:prSet>
      <dgm:spPr/>
      <dgm:t>
        <a:bodyPr/>
        <a:lstStyle/>
        <a:p>
          <a:endParaRPr lang="pl-PL"/>
        </a:p>
      </dgm:t>
    </dgm:pt>
  </dgm:ptLst>
  <dgm:cxnLst>
    <dgm:cxn modelId="{F91BA18B-6DC2-4AC3-96A7-BB35D7F026A5}" type="presOf" srcId="{2654664B-AE6E-4635-8AFD-7371C690D8FA}" destId="{B19ED3B1-809E-497F-B107-06D0F625822C}" srcOrd="0" destOrd="0" presId="urn:microsoft.com/office/officeart/2005/8/layout/vList2"/>
    <dgm:cxn modelId="{0FE1ABF0-57FB-4339-A0D2-6EEDA89722E2}" type="presOf" srcId="{B81CB967-1F0D-41BE-8C62-BF1EA6AA18AC}" destId="{DB621818-68CD-4D0B-A5DF-1477E585E13E}" srcOrd="0" destOrd="0" presId="urn:microsoft.com/office/officeart/2005/8/layout/vList2"/>
    <dgm:cxn modelId="{39DA2110-CCDA-4A82-99DF-2B75E391F64E}" srcId="{B81CB967-1F0D-41BE-8C62-BF1EA6AA18AC}" destId="{BAE6365B-EE63-4E0A-BC16-2FA67EAAA42C}" srcOrd="2" destOrd="0" parTransId="{2B3CECE7-BE78-4A18-81FE-09518D297284}" sibTransId="{128462B4-2336-4414-A780-05A78648E4F4}"/>
    <dgm:cxn modelId="{DACDB063-B2B7-47D6-A13C-F2FC13F9728E}" type="presOf" srcId="{BAE6365B-EE63-4E0A-BC16-2FA67EAAA42C}" destId="{88D55C5F-D959-49F1-A2B4-6DAA75300AD3}" srcOrd="0" destOrd="0" presId="urn:microsoft.com/office/officeart/2005/8/layout/vList2"/>
    <dgm:cxn modelId="{0356D6AF-5D89-4C3E-B09B-469B63BEA301}" type="presOf" srcId="{E5A454A1-BF4E-4782-B1D4-2405D119B6FA}" destId="{A1D29222-DECF-40FF-8CFC-6D6A831F9A77}" srcOrd="0" destOrd="0" presId="urn:microsoft.com/office/officeart/2005/8/layout/vList2"/>
    <dgm:cxn modelId="{EC2C4090-3D64-4349-9304-6DFD0E74056A}" srcId="{B81CB967-1F0D-41BE-8C62-BF1EA6AA18AC}" destId="{2654664B-AE6E-4635-8AFD-7371C690D8FA}" srcOrd="0" destOrd="0" parTransId="{84ADCD11-31EC-486B-A7F0-4768974180AA}" sibTransId="{9DFAF13F-E2AA-43B0-8874-798F29DE45F5}"/>
    <dgm:cxn modelId="{5CBBBA92-6988-4B38-8B75-641A9F8794C2}" srcId="{B81CB967-1F0D-41BE-8C62-BF1EA6AA18AC}" destId="{E5A454A1-BF4E-4782-B1D4-2405D119B6FA}" srcOrd="1" destOrd="0" parTransId="{731B4399-B74F-4E31-B73C-0225A780652B}" sibTransId="{C23FE350-3833-4534-B99C-7D2F5A3D1C46}"/>
    <dgm:cxn modelId="{28091C3E-017F-4D1A-91E8-2E522354672E}" type="presOf" srcId="{2FD0D73A-BE24-4504-B45E-EA6EB9CA86D8}" destId="{746DE861-02FF-4D51-95BC-8AD906F3FCAE}" srcOrd="0" destOrd="0" presId="urn:microsoft.com/office/officeart/2005/8/layout/vList2"/>
    <dgm:cxn modelId="{BA45FB23-160B-4992-AB99-7D6D70A24764}" srcId="{B81CB967-1F0D-41BE-8C62-BF1EA6AA18AC}" destId="{4DA4E6FD-469B-4C73-9C50-B46F483E078B}" srcOrd="3" destOrd="0" parTransId="{234C32A0-68B9-473D-B020-8383A945E57E}" sibTransId="{FA8AF3B5-FC71-4747-A833-9FD2EEF48107}"/>
    <dgm:cxn modelId="{0CC6DB11-C9A4-42C8-A676-19A0A55E4DC0}" srcId="{B81CB967-1F0D-41BE-8C62-BF1EA6AA18AC}" destId="{2FD0D73A-BE24-4504-B45E-EA6EB9CA86D8}" srcOrd="4" destOrd="0" parTransId="{E743711C-44D5-490C-AE64-98C4501D8EE9}" sibTransId="{9BD5C6DB-E35F-4D36-8CCA-96171CE357A6}"/>
    <dgm:cxn modelId="{95457517-529B-482E-85FA-A0E230A7E69F}" type="presOf" srcId="{4DA4E6FD-469B-4C73-9C50-B46F483E078B}" destId="{6D967AFC-EBD4-43AB-82C8-C973F4343ECE}" srcOrd="0" destOrd="0" presId="urn:microsoft.com/office/officeart/2005/8/layout/vList2"/>
    <dgm:cxn modelId="{2C726343-3E37-4F3B-A896-D8F923AD4DDA}" type="presParOf" srcId="{DB621818-68CD-4D0B-A5DF-1477E585E13E}" destId="{B19ED3B1-809E-497F-B107-06D0F625822C}" srcOrd="0" destOrd="0" presId="urn:microsoft.com/office/officeart/2005/8/layout/vList2"/>
    <dgm:cxn modelId="{819C03B4-836D-48BC-A0E6-B8230964C71C}" type="presParOf" srcId="{DB621818-68CD-4D0B-A5DF-1477E585E13E}" destId="{85114222-3F3D-4C50-A3BB-DDA925A63CFD}" srcOrd="1" destOrd="0" presId="urn:microsoft.com/office/officeart/2005/8/layout/vList2"/>
    <dgm:cxn modelId="{9C9722D4-280A-4D04-A06F-3C3EB863DBF5}" type="presParOf" srcId="{DB621818-68CD-4D0B-A5DF-1477E585E13E}" destId="{A1D29222-DECF-40FF-8CFC-6D6A831F9A77}" srcOrd="2" destOrd="0" presId="urn:microsoft.com/office/officeart/2005/8/layout/vList2"/>
    <dgm:cxn modelId="{B823B273-7387-4D94-B286-9EBA56E87F85}" type="presParOf" srcId="{DB621818-68CD-4D0B-A5DF-1477E585E13E}" destId="{3EB31701-0970-419B-A356-8F581EAA7A17}" srcOrd="3" destOrd="0" presId="urn:microsoft.com/office/officeart/2005/8/layout/vList2"/>
    <dgm:cxn modelId="{5E2938B7-469B-4F5B-96AA-D34F409A0223}" type="presParOf" srcId="{DB621818-68CD-4D0B-A5DF-1477E585E13E}" destId="{88D55C5F-D959-49F1-A2B4-6DAA75300AD3}" srcOrd="4" destOrd="0" presId="urn:microsoft.com/office/officeart/2005/8/layout/vList2"/>
    <dgm:cxn modelId="{2B1E2877-2DA5-4815-BA4D-761F2EAE92C9}" type="presParOf" srcId="{DB621818-68CD-4D0B-A5DF-1477E585E13E}" destId="{82E863C4-F9A6-4B36-9DEA-A0FC31B6D529}" srcOrd="5" destOrd="0" presId="urn:microsoft.com/office/officeart/2005/8/layout/vList2"/>
    <dgm:cxn modelId="{DEB08E8B-CAB3-42CD-8B52-F54E95CFC73A}" type="presParOf" srcId="{DB621818-68CD-4D0B-A5DF-1477E585E13E}" destId="{6D967AFC-EBD4-43AB-82C8-C973F4343ECE}" srcOrd="6" destOrd="0" presId="urn:microsoft.com/office/officeart/2005/8/layout/vList2"/>
    <dgm:cxn modelId="{9C961B25-A0A4-42B8-BE42-4BB97A30D800}" type="presParOf" srcId="{DB621818-68CD-4D0B-A5DF-1477E585E13E}" destId="{9B2B9E9A-A6F5-4A95-8BB7-60412E77CA77}" srcOrd="7" destOrd="0" presId="urn:microsoft.com/office/officeart/2005/8/layout/vList2"/>
    <dgm:cxn modelId="{D7601211-90CA-4F7F-87F8-1AD0D0BAEDFC}" type="presParOf" srcId="{DB621818-68CD-4D0B-A5DF-1477E585E13E}" destId="{746DE861-02FF-4D51-95BC-8AD906F3FCA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D769FD-EC92-43A0-AC0B-792D7F9F902E}" type="doc">
      <dgm:prSet loTypeId="urn:microsoft.com/office/officeart/2005/8/layout/vList3" loCatId="picture" qsTypeId="urn:microsoft.com/office/officeart/2005/8/quickstyle/simple1" qsCatId="simple" csTypeId="urn:microsoft.com/office/officeart/2005/8/colors/accent1_1" csCatId="accent1" phldr="1"/>
      <dgm:spPr/>
      <dgm:t>
        <a:bodyPr/>
        <a:lstStyle/>
        <a:p>
          <a:endParaRPr lang="pl-PL"/>
        </a:p>
      </dgm:t>
    </dgm:pt>
    <dgm:pt modelId="{EBABDE5E-EBA8-4991-B2A4-9101FE29A0A8}">
      <dgm:prSet/>
      <dgm:spPr/>
      <dgm:t>
        <a:bodyPr/>
        <a:lstStyle/>
        <a:p>
          <a:r>
            <a:rPr lang="pl-PL" dirty="0"/>
            <a:t>Budowa infrastruktury dla instytucji społecznych (np. centrum aktywności lokalnej, dom pomocy, biblioteka) </a:t>
          </a:r>
        </a:p>
      </dgm:t>
    </dgm:pt>
    <dgm:pt modelId="{51C18495-59E8-4D7D-AF97-035DF70D495B}" type="parTrans" cxnId="{2A729841-AB24-484F-B09E-F3CEA38C5FAF}">
      <dgm:prSet/>
      <dgm:spPr/>
      <dgm:t>
        <a:bodyPr/>
        <a:lstStyle/>
        <a:p>
          <a:endParaRPr lang="pl-PL"/>
        </a:p>
      </dgm:t>
    </dgm:pt>
    <dgm:pt modelId="{EF4DAEE7-FB8F-40C4-BB6F-ED889E0EE395}" type="sibTrans" cxnId="{2A729841-AB24-484F-B09E-F3CEA38C5FAF}">
      <dgm:prSet/>
      <dgm:spPr/>
      <dgm:t>
        <a:bodyPr/>
        <a:lstStyle/>
        <a:p>
          <a:endParaRPr lang="pl-PL"/>
        </a:p>
      </dgm:t>
    </dgm:pt>
    <dgm:pt modelId="{FBA1096E-2104-49EF-B701-ABC530F26632}">
      <dgm:prSet/>
      <dgm:spPr/>
      <dgm:t>
        <a:bodyPr/>
        <a:lstStyle/>
        <a:p>
          <a:r>
            <a:rPr lang="pl-PL" dirty="0"/>
            <a:t>Realizacja budownictwa mieszkaniowego (mieszkania komunalne i socjalne)</a:t>
          </a:r>
        </a:p>
      </dgm:t>
    </dgm:pt>
    <dgm:pt modelId="{0E64F32E-491F-406B-B2FF-B712F92D57AC}" type="parTrans" cxnId="{8F59918D-1F82-465C-A853-58E8E3A50EFB}">
      <dgm:prSet/>
      <dgm:spPr/>
      <dgm:t>
        <a:bodyPr/>
        <a:lstStyle/>
        <a:p>
          <a:endParaRPr lang="pl-PL"/>
        </a:p>
      </dgm:t>
    </dgm:pt>
    <dgm:pt modelId="{C2FE4B5A-CCD6-451F-AAF2-F15F52A2CE39}" type="sibTrans" cxnId="{8F59918D-1F82-465C-A853-58E8E3A50EFB}">
      <dgm:prSet/>
      <dgm:spPr/>
      <dgm:t>
        <a:bodyPr/>
        <a:lstStyle/>
        <a:p>
          <a:endParaRPr lang="pl-PL"/>
        </a:p>
      </dgm:t>
    </dgm:pt>
    <dgm:pt modelId="{ABA3C7CB-87C4-4F8A-ACC8-3C3D04E3D7C5}">
      <dgm:prSet/>
      <dgm:spPr/>
      <dgm:t>
        <a:bodyPr/>
        <a:lstStyle/>
        <a:p>
          <a:r>
            <a:rPr lang="pl-PL" dirty="0"/>
            <a:t>Realizacja infrastruktury transportowej; przebudowa/remonty ulic</a:t>
          </a:r>
        </a:p>
      </dgm:t>
    </dgm:pt>
    <dgm:pt modelId="{65671662-9B4D-43EA-8EFA-88EC2F9B6F48}" type="parTrans" cxnId="{7CA73D07-3065-4F31-B511-58057FA15919}">
      <dgm:prSet/>
      <dgm:spPr/>
      <dgm:t>
        <a:bodyPr/>
        <a:lstStyle/>
        <a:p>
          <a:endParaRPr lang="pl-PL"/>
        </a:p>
      </dgm:t>
    </dgm:pt>
    <dgm:pt modelId="{318ECAD9-08BA-413D-8AB0-F8DC0DE1488B}" type="sibTrans" cxnId="{7CA73D07-3065-4F31-B511-58057FA15919}">
      <dgm:prSet/>
      <dgm:spPr/>
      <dgm:t>
        <a:bodyPr/>
        <a:lstStyle/>
        <a:p>
          <a:endParaRPr lang="pl-PL"/>
        </a:p>
      </dgm:t>
    </dgm:pt>
    <dgm:pt modelId="{416C3BD4-077B-461C-A46F-168938FE1AE2}">
      <dgm:prSet/>
      <dgm:spPr/>
      <dgm:t>
        <a:bodyPr/>
        <a:lstStyle/>
        <a:p>
          <a:r>
            <a:rPr lang="pl-PL" dirty="0"/>
            <a:t>Realizacja parków, terenów zieleni</a:t>
          </a:r>
        </a:p>
      </dgm:t>
    </dgm:pt>
    <dgm:pt modelId="{1DE964E0-8151-4D1A-959C-90B16C6E47E4}" type="parTrans" cxnId="{67BEB9CC-9102-480C-8DB4-7D0844343FB5}">
      <dgm:prSet/>
      <dgm:spPr/>
      <dgm:t>
        <a:bodyPr/>
        <a:lstStyle/>
        <a:p>
          <a:endParaRPr lang="pl-PL"/>
        </a:p>
      </dgm:t>
    </dgm:pt>
    <dgm:pt modelId="{58D59652-8FED-4D11-9138-C0FCC7290084}" type="sibTrans" cxnId="{67BEB9CC-9102-480C-8DB4-7D0844343FB5}">
      <dgm:prSet/>
      <dgm:spPr/>
      <dgm:t>
        <a:bodyPr/>
        <a:lstStyle/>
        <a:p>
          <a:endParaRPr lang="pl-PL"/>
        </a:p>
      </dgm:t>
    </dgm:pt>
    <dgm:pt modelId="{0C91AF56-100B-4732-9798-17F2F2AFC0B7}" type="pres">
      <dgm:prSet presAssocID="{77D769FD-EC92-43A0-AC0B-792D7F9F902E}" presName="linearFlow" presStyleCnt="0">
        <dgm:presLayoutVars>
          <dgm:dir/>
          <dgm:resizeHandles val="exact"/>
        </dgm:presLayoutVars>
      </dgm:prSet>
      <dgm:spPr/>
      <dgm:t>
        <a:bodyPr/>
        <a:lstStyle/>
        <a:p>
          <a:endParaRPr lang="pl-PL"/>
        </a:p>
      </dgm:t>
    </dgm:pt>
    <dgm:pt modelId="{AFA9D2A8-5434-4B50-9D2A-2E2E54F03F82}" type="pres">
      <dgm:prSet presAssocID="{EBABDE5E-EBA8-4991-B2A4-9101FE29A0A8}" presName="composite" presStyleCnt="0"/>
      <dgm:spPr/>
    </dgm:pt>
    <dgm:pt modelId="{DAA05D5E-429C-446B-8501-682E288A8AF6}" type="pres">
      <dgm:prSet presAssocID="{EBABDE5E-EBA8-4991-B2A4-9101FE29A0A8}" presName="imgShp" presStyleLbl="fgImgPlace1" presStyleIdx="0" presStyleCnt="4"/>
      <dgm:spPr>
        <a:blipFill rotWithShape="1">
          <a:blip xmlns:r="http://schemas.openxmlformats.org/officeDocument/2006/relationships" r:embed="rId1"/>
          <a:stretch>
            <a:fillRect/>
          </a:stretch>
        </a:blipFill>
      </dgm:spPr>
    </dgm:pt>
    <dgm:pt modelId="{BB73095F-6C60-41FA-8662-436DC6AC98D4}" type="pres">
      <dgm:prSet presAssocID="{EBABDE5E-EBA8-4991-B2A4-9101FE29A0A8}" presName="txShp" presStyleLbl="node1" presStyleIdx="0" presStyleCnt="4">
        <dgm:presLayoutVars>
          <dgm:bulletEnabled val="1"/>
        </dgm:presLayoutVars>
      </dgm:prSet>
      <dgm:spPr/>
      <dgm:t>
        <a:bodyPr/>
        <a:lstStyle/>
        <a:p>
          <a:endParaRPr lang="pl-PL"/>
        </a:p>
      </dgm:t>
    </dgm:pt>
    <dgm:pt modelId="{68F43374-A99E-44EC-85E0-9ECF3FE8454C}" type="pres">
      <dgm:prSet presAssocID="{EF4DAEE7-FB8F-40C4-BB6F-ED889E0EE395}" presName="spacing" presStyleCnt="0"/>
      <dgm:spPr/>
    </dgm:pt>
    <dgm:pt modelId="{12021B77-9B78-44D9-9B40-D0A5DE676E5C}" type="pres">
      <dgm:prSet presAssocID="{FBA1096E-2104-49EF-B701-ABC530F26632}" presName="composite" presStyleCnt="0"/>
      <dgm:spPr/>
    </dgm:pt>
    <dgm:pt modelId="{A3EE3F64-0BD3-4994-8115-28DC0DB5DBD0}" type="pres">
      <dgm:prSet presAssocID="{FBA1096E-2104-49EF-B701-ABC530F26632}" presName="imgShp" presStyleLbl="fgImgPlace1" presStyleIdx="1" presStyleCnt="4"/>
      <dgm:spPr>
        <a:blipFill rotWithShape="1">
          <a:blip xmlns:r="http://schemas.openxmlformats.org/officeDocument/2006/relationships" r:embed="rId2"/>
          <a:stretch>
            <a:fillRect/>
          </a:stretch>
        </a:blipFill>
      </dgm:spPr>
    </dgm:pt>
    <dgm:pt modelId="{11B4543C-3AFA-49E4-83BF-A75D48E3AFA4}" type="pres">
      <dgm:prSet presAssocID="{FBA1096E-2104-49EF-B701-ABC530F26632}" presName="txShp" presStyleLbl="node1" presStyleIdx="1" presStyleCnt="4">
        <dgm:presLayoutVars>
          <dgm:bulletEnabled val="1"/>
        </dgm:presLayoutVars>
      </dgm:prSet>
      <dgm:spPr/>
      <dgm:t>
        <a:bodyPr/>
        <a:lstStyle/>
        <a:p>
          <a:endParaRPr lang="pl-PL"/>
        </a:p>
      </dgm:t>
    </dgm:pt>
    <dgm:pt modelId="{949DA93F-3B59-4B8E-889A-0D2952F0E5F7}" type="pres">
      <dgm:prSet presAssocID="{C2FE4B5A-CCD6-451F-AAF2-F15F52A2CE39}" presName="spacing" presStyleCnt="0"/>
      <dgm:spPr/>
    </dgm:pt>
    <dgm:pt modelId="{43452FD5-A12E-4AF7-8DEA-637FCA510435}" type="pres">
      <dgm:prSet presAssocID="{ABA3C7CB-87C4-4F8A-ACC8-3C3D04E3D7C5}" presName="composite" presStyleCnt="0"/>
      <dgm:spPr/>
    </dgm:pt>
    <dgm:pt modelId="{E5F7145F-5E62-4BF0-B3C8-E0870188F2C6}" type="pres">
      <dgm:prSet presAssocID="{ABA3C7CB-87C4-4F8A-ACC8-3C3D04E3D7C5}" presName="imgShp" presStyleLbl="fgImgPlace1" presStyleIdx="2" presStyleCnt="4"/>
      <dgm:spPr>
        <a:blipFill rotWithShape="1">
          <a:blip xmlns:r="http://schemas.openxmlformats.org/officeDocument/2006/relationships" r:embed="rId3"/>
          <a:stretch>
            <a:fillRect/>
          </a:stretch>
        </a:blipFill>
      </dgm:spPr>
    </dgm:pt>
    <dgm:pt modelId="{EEF84EF0-6BD2-4FC1-80BF-261730DC7F0D}" type="pres">
      <dgm:prSet presAssocID="{ABA3C7CB-87C4-4F8A-ACC8-3C3D04E3D7C5}" presName="txShp" presStyleLbl="node1" presStyleIdx="2" presStyleCnt="4">
        <dgm:presLayoutVars>
          <dgm:bulletEnabled val="1"/>
        </dgm:presLayoutVars>
      </dgm:prSet>
      <dgm:spPr/>
      <dgm:t>
        <a:bodyPr/>
        <a:lstStyle/>
        <a:p>
          <a:endParaRPr lang="pl-PL"/>
        </a:p>
      </dgm:t>
    </dgm:pt>
    <dgm:pt modelId="{1F1ABD77-F4DE-4F6E-BEC4-EC864F9E18F3}" type="pres">
      <dgm:prSet presAssocID="{318ECAD9-08BA-413D-8AB0-F8DC0DE1488B}" presName="spacing" presStyleCnt="0"/>
      <dgm:spPr/>
    </dgm:pt>
    <dgm:pt modelId="{BCE9E3B0-2F3D-43E2-B2F1-D68D011B4673}" type="pres">
      <dgm:prSet presAssocID="{416C3BD4-077B-461C-A46F-168938FE1AE2}" presName="composite" presStyleCnt="0"/>
      <dgm:spPr/>
    </dgm:pt>
    <dgm:pt modelId="{60B61787-0945-4BE3-8A31-B62DEF7A3768}" type="pres">
      <dgm:prSet presAssocID="{416C3BD4-077B-461C-A46F-168938FE1AE2}" presName="imgShp" presStyleLbl="fgImgPlace1" presStyleIdx="3" presStyleCnt="4"/>
      <dgm:spPr>
        <a:blipFill rotWithShape="1">
          <a:blip xmlns:r="http://schemas.openxmlformats.org/officeDocument/2006/relationships" r:embed="rId4"/>
          <a:stretch>
            <a:fillRect/>
          </a:stretch>
        </a:blipFill>
      </dgm:spPr>
    </dgm:pt>
    <dgm:pt modelId="{32D5C202-E292-4CF0-9574-6D68308F2234}" type="pres">
      <dgm:prSet presAssocID="{416C3BD4-077B-461C-A46F-168938FE1AE2}" presName="txShp" presStyleLbl="node1" presStyleIdx="3" presStyleCnt="4">
        <dgm:presLayoutVars>
          <dgm:bulletEnabled val="1"/>
        </dgm:presLayoutVars>
      </dgm:prSet>
      <dgm:spPr/>
      <dgm:t>
        <a:bodyPr/>
        <a:lstStyle/>
        <a:p>
          <a:endParaRPr lang="pl-PL"/>
        </a:p>
      </dgm:t>
    </dgm:pt>
  </dgm:ptLst>
  <dgm:cxnLst>
    <dgm:cxn modelId="{1C9E4BDD-CEB8-40BE-856C-99603059ADAA}" type="presOf" srcId="{EBABDE5E-EBA8-4991-B2A4-9101FE29A0A8}" destId="{BB73095F-6C60-41FA-8662-436DC6AC98D4}" srcOrd="0" destOrd="0" presId="urn:microsoft.com/office/officeart/2005/8/layout/vList3"/>
    <dgm:cxn modelId="{8F59918D-1F82-465C-A853-58E8E3A50EFB}" srcId="{77D769FD-EC92-43A0-AC0B-792D7F9F902E}" destId="{FBA1096E-2104-49EF-B701-ABC530F26632}" srcOrd="1" destOrd="0" parTransId="{0E64F32E-491F-406B-B2FF-B712F92D57AC}" sibTransId="{C2FE4B5A-CCD6-451F-AAF2-F15F52A2CE39}"/>
    <dgm:cxn modelId="{2A729841-AB24-484F-B09E-F3CEA38C5FAF}" srcId="{77D769FD-EC92-43A0-AC0B-792D7F9F902E}" destId="{EBABDE5E-EBA8-4991-B2A4-9101FE29A0A8}" srcOrd="0" destOrd="0" parTransId="{51C18495-59E8-4D7D-AF97-035DF70D495B}" sibTransId="{EF4DAEE7-FB8F-40C4-BB6F-ED889E0EE395}"/>
    <dgm:cxn modelId="{BE0A8651-34CB-471E-889E-8F7097C0D51C}" type="presOf" srcId="{ABA3C7CB-87C4-4F8A-ACC8-3C3D04E3D7C5}" destId="{EEF84EF0-6BD2-4FC1-80BF-261730DC7F0D}" srcOrd="0" destOrd="0" presId="urn:microsoft.com/office/officeart/2005/8/layout/vList3"/>
    <dgm:cxn modelId="{67BEB9CC-9102-480C-8DB4-7D0844343FB5}" srcId="{77D769FD-EC92-43A0-AC0B-792D7F9F902E}" destId="{416C3BD4-077B-461C-A46F-168938FE1AE2}" srcOrd="3" destOrd="0" parTransId="{1DE964E0-8151-4D1A-959C-90B16C6E47E4}" sibTransId="{58D59652-8FED-4D11-9138-C0FCC7290084}"/>
    <dgm:cxn modelId="{B6CE9842-99C1-448C-8B78-EC546A17A4B0}" type="presOf" srcId="{FBA1096E-2104-49EF-B701-ABC530F26632}" destId="{11B4543C-3AFA-49E4-83BF-A75D48E3AFA4}" srcOrd="0" destOrd="0" presId="urn:microsoft.com/office/officeart/2005/8/layout/vList3"/>
    <dgm:cxn modelId="{7CA73D07-3065-4F31-B511-58057FA15919}" srcId="{77D769FD-EC92-43A0-AC0B-792D7F9F902E}" destId="{ABA3C7CB-87C4-4F8A-ACC8-3C3D04E3D7C5}" srcOrd="2" destOrd="0" parTransId="{65671662-9B4D-43EA-8EFA-88EC2F9B6F48}" sibTransId="{318ECAD9-08BA-413D-8AB0-F8DC0DE1488B}"/>
    <dgm:cxn modelId="{4CA52D21-1878-4B82-AB11-699DADF8923B}" type="presOf" srcId="{416C3BD4-077B-461C-A46F-168938FE1AE2}" destId="{32D5C202-E292-4CF0-9574-6D68308F2234}" srcOrd="0" destOrd="0" presId="urn:microsoft.com/office/officeart/2005/8/layout/vList3"/>
    <dgm:cxn modelId="{11C1168A-FA39-4861-9D90-52CA97F3ADCB}" type="presOf" srcId="{77D769FD-EC92-43A0-AC0B-792D7F9F902E}" destId="{0C91AF56-100B-4732-9798-17F2F2AFC0B7}" srcOrd="0" destOrd="0" presId="urn:microsoft.com/office/officeart/2005/8/layout/vList3"/>
    <dgm:cxn modelId="{C438AE46-E579-4E8E-9630-49D2052B7B9D}" type="presParOf" srcId="{0C91AF56-100B-4732-9798-17F2F2AFC0B7}" destId="{AFA9D2A8-5434-4B50-9D2A-2E2E54F03F82}" srcOrd="0" destOrd="0" presId="urn:microsoft.com/office/officeart/2005/8/layout/vList3"/>
    <dgm:cxn modelId="{AA3DBA57-7835-49A4-A1BB-5E2F376C2CAE}" type="presParOf" srcId="{AFA9D2A8-5434-4B50-9D2A-2E2E54F03F82}" destId="{DAA05D5E-429C-446B-8501-682E288A8AF6}" srcOrd="0" destOrd="0" presId="urn:microsoft.com/office/officeart/2005/8/layout/vList3"/>
    <dgm:cxn modelId="{0D76DAD2-CD1F-4141-8B82-E7BEF3ADBEA6}" type="presParOf" srcId="{AFA9D2A8-5434-4B50-9D2A-2E2E54F03F82}" destId="{BB73095F-6C60-41FA-8662-436DC6AC98D4}" srcOrd="1" destOrd="0" presId="urn:microsoft.com/office/officeart/2005/8/layout/vList3"/>
    <dgm:cxn modelId="{DBBE88D1-CA11-40A6-8FF6-AFCE7C45707B}" type="presParOf" srcId="{0C91AF56-100B-4732-9798-17F2F2AFC0B7}" destId="{68F43374-A99E-44EC-85E0-9ECF3FE8454C}" srcOrd="1" destOrd="0" presId="urn:microsoft.com/office/officeart/2005/8/layout/vList3"/>
    <dgm:cxn modelId="{6A36ED28-3C50-46B0-A56C-96E62DB2DE82}" type="presParOf" srcId="{0C91AF56-100B-4732-9798-17F2F2AFC0B7}" destId="{12021B77-9B78-44D9-9B40-D0A5DE676E5C}" srcOrd="2" destOrd="0" presId="urn:microsoft.com/office/officeart/2005/8/layout/vList3"/>
    <dgm:cxn modelId="{B35679E0-5B8E-4283-AB2B-E2A92FA44E15}" type="presParOf" srcId="{12021B77-9B78-44D9-9B40-D0A5DE676E5C}" destId="{A3EE3F64-0BD3-4994-8115-28DC0DB5DBD0}" srcOrd="0" destOrd="0" presId="urn:microsoft.com/office/officeart/2005/8/layout/vList3"/>
    <dgm:cxn modelId="{C0B86BFC-CE48-4DB9-BEF7-8C659B29A89F}" type="presParOf" srcId="{12021B77-9B78-44D9-9B40-D0A5DE676E5C}" destId="{11B4543C-3AFA-49E4-83BF-A75D48E3AFA4}" srcOrd="1" destOrd="0" presId="urn:microsoft.com/office/officeart/2005/8/layout/vList3"/>
    <dgm:cxn modelId="{7A85746E-FADA-4AB0-8348-11A6ADF1F137}" type="presParOf" srcId="{0C91AF56-100B-4732-9798-17F2F2AFC0B7}" destId="{949DA93F-3B59-4B8E-889A-0D2952F0E5F7}" srcOrd="3" destOrd="0" presId="urn:microsoft.com/office/officeart/2005/8/layout/vList3"/>
    <dgm:cxn modelId="{C6028BF7-C00C-48DD-AF69-5591ECD6FE19}" type="presParOf" srcId="{0C91AF56-100B-4732-9798-17F2F2AFC0B7}" destId="{43452FD5-A12E-4AF7-8DEA-637FCA510435}" srcOrd="4" destOrd="0" presId="urn:microsoft.com/office/officeart/2005/8/layout/vList3"/>
    <dgm:cxn modelId="{3546EA8F-2D19-4656-AFDB-96870DAEDB1C}" type="presParOf" srcId="{43452FD5-A12E-4AF7-8DEA-637FCA510435}" destId="{E5F7145F-5E62-4BF0-B3C8-E0870188F2C6}" srcOrd="0" destOrd="0" presId="urn:microsoft.com/office/officeart/2005/8/layout/vList3"/>
    <dgm:cxn modelId="{63693B1E-9219-489C-8AA6-AE840D465B56}" type="presParOf" srcId="{43452FD5-A12E-4AF7-8DEA-637FCA510435}" destId="{EEF84EF0-6BD2-4FC1-80BF-261730DC7F0D}" srcOrd="1" destOrd="0" presId="urn:microsoft.com/office/officeart/2005/8/layout/vList3"/>
    <dgm:cxn modelId="{1EF585AA-73AA-4911-8CCD-528817E7497C}" type="presParOf" srcId="{0C91AF56-100B-4732-9798-17F2F2AFC0B7}" destId="{1F1ABD77-F4DE-4F6E-BEC4-EC864F9E18F3}" srcOrd="5" destOrd="0" presId="urn:microsoft.com/office/officeart/2005/8/layout/vList3"/>
    <dgm:cxn modelId="{22F0E691-22E7-4D91-A1DD-A29DA7B199E3}" type="presParOf" srcId="{0C91AF56-100B-4732-9798-17F2F2AFC0B7}" destId="{BCE9E3B0-2F3D-43E2-B2F1-D68D011B4673}" srcOrd="6" destOrd="0" presId="urn:microsoft.com/office/officeart/2005/8/layout/vList3"/>
    <dgm:cxn modelId="{9C97612F-B09C-4F78-A79D-6C71D36D8547}" type="presParOf" srcId="{BCE9E3B0-2F3D-43E2-B2F1-D68D011B4673}" destId="{60B61787-0945-4BE3-8A31-B62DEF7A3768}" srcOrd="0" destOrd="0" presId="urn:microsoft.com/office/officeart/2005/8/layout/vList3"/>
    <dgm:cxn modelId="{81A1A4DA-B784-4C44-86BE-2C0B899B45F7}" type="presParOf" srcId="{BCE9E3B0-2F3D-43E2-B2F1-D68D011B4673}" destId="{32D5C202-E292-4CF0-9574-6D68308F223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CE6FA7-0131-470E-A448-C1415F5337BA}"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A69F7C3F-5C33-4314-8996-00B61F53F9B9}">
      <dgm:prSet phldrT="[Tekst]" custT="1"/>
      <dgm:spPr/>
      <dgm:t>
        <a:bodyPr/>
        <a:lstStyle/>
        <a:p>
          <a:pPr algn="l"/>
          <a:r>
            <a:rPr lang="pl-PL" sz="2000" b="1" u="sng" dirty="0"/>
            <a:t>Szczecin.</a:t>
          </a:r>
          <a:r>
            <a:rPr lang="pl-PL" sz="2000" b="1" u="sng" baseline="0" dirty="0"/>
            <a:t> Renowacja kwartałów śródmiejskich</a:t>
          </a:r>
        </a:p>
        <a:p>
          <a:pPr algn="l"/>
          <a:r>
            <a:rPr lang="pl-PL" sz="1200" baseline="0" dirty="0"/>
            <a:t>Działania renowacyjne prowadzono w zwartej zabudowie śródmiejskiej od 1993 roku (prace przygotowawcze - od 1991). Efekt: wyremontowane kwartały budynków, w większości powstałych na przełomie XIX i XX wieku. Przez wiele lat wypracowano wartościowe, systemowe rozwiązania wspierania modernizacji zabudowy tego typu i sposoby organizacji procesu rewitalizacji (struktura zarządcza, wielopoziomowe partnerstwa, konkursy architektoniczne)</a:t>
          </a:r>
        </a:p>
        <a:p>
          <a:pPr algn="l"/>
          <a:endParaRPr lang="pl-PL" sz="1400" baseline="0" dirty="0"/>
        </a:p>
      </dgm:t>
    </dgm:pt>
    <dgm:pt modelId="{729A0B22-B718-4DFE-AE4A-8D78A99FD1DF}" type="parTrans" cxnId="{23E3F26D-E300-4FD5-9D3F-E03402DD83CB}">
      <dgm:prSet/>
      <dgm:spPr/>
      <dgm:t>
        <a:bodyPr/>
        <a:lstStyle/>
        <a:p>
          <a:endParaRPr lang="pl-PL"/>
        </a:p>
      </dgm:t>
    </dgm:pt>
    <dgm:pt modelId="{9B403C91-035D-48C1-B20B-D607079B9153}" type="sibTrans" cxnId="{23E3F26D-E300-4FD5-9D3F-E03402DD83CB}">
      <dgm:prSet/>
      <dgm:spPr/>
      <dgm:t>
        <a:bodyPr/>
        <a:lstStyle/>
        <a:p>
          <a:endParaRPr lang="pl-PL"/>
        </a:p>
      </dgm:t>
    </dgm:pt>
    <dgm:pt modelId="{E2950CD4-6BDB-4B00-8F08-F9E793E906D0}">
      <dgm:prSet phldrT="[Tekst]" custT="1"/>
      <dgm:spPr/>
      <dgm:t>
        <a:bodyPr/>
        <a:lstStyle/>
        <a:p>
          <a:pPr algn="l"/>
          <a:endParaRPr lang="pl-PL" sz="1200" baseline="0" dirty="0"/>
        </a:p>
      </dgm:t>
    </dgm:pt>
    <dgm:pt modelId="{36FFAAAF-F335-475A-BE72-570735B60B8F}" type="parTrans" cxnId="{4AFED769-5D37-4F4E-B356-7BFA93982795}">
      <dgm:prSet/>
      <dgm:spPr/>
      <dgm:t>
        <a:bodyPr/>
        <a:lstStyle/>
        <a:p>
          <a:endParaRPr lang="pl-PL"/>
        </a:p>
      </dgm:t>
    </dgm:pt>
    <dgm:pt modelId="{1F3F6F6F-BDAC-4DD1-8F52-59FAD9EB8DDA}" type="sibTrans" cxnId="{4AFED769-5D37-4F4E-B356-7BFA93982795}">
      <dgm:prSet/>
      <dgm:spPr/>
      <dgm:t>
        <a:bodyPr/>
        <a:lstStyle/>
        <a:p>
          <a:endParaRPr lang="pl-PL"/>
        </a:p>
      </dgm:t>
    </dgm:pt>
    <dgm:pt modelId="{841D94A4-30EB-4ACB-9E2C-27795EB58C2D}">
      <dgm:prSet phldrT="[Tekst]" custT="1"/>
      <dgm:spPr/>
      <dgm:t>
        <a:bodyPr/>
        <a:lstStyle/>
        <a:p>
          <a:pPr algn="l"/>
          <a:endParaRPr lang="pl-PL" sz="1200" baseline="0" dirty="0"/>
        </a:p>
      </dgm:t>
    </dgm:pt>
    <dgm:pt modelId="{FBB7DCF4-D2F4-47C6-BA79-3641D9F0FC3B}" type="parTrans" cxnId="{B809D941-835D-4C31-8019-08485293DE30}">
      <dgm:prSet/>
      <dgm:spPr/>
    </dgm:pt>
    <dgm:pt modelId="{72706F32-944E-483D-B988-F529BCA517F5}" type="sibTrans" cxnId="{B809D941-835D-4C31-8019-08485293DE30}">
      <dgm:prSet/>
      <dgm:spPr/>
    </dgm:pt>
    <dgm:pt modelId="{7663B6C9-A59D-49D5-B916-BB1EA8158043}" type="pres">
      <dgm:prSet presAssocID="{6BCE6FA7-0131-470E-A448-C1415F5337BA}" presName="Name0" presStyleCnt="0">
        <dgm:presLayoutVars>
          <dgm:chMax/>
          <dgm:chPref/>
          <dgm:dir/>
        </dgm:presLayoutVars>
      </dgm:prSet>
      <dgm:spPr/>
      <dgm:t>
        <a:bodyPr/>
        <a:lstStyle/>
        <a:p>
          <a:endParaRPr lang="pl-PL"/>
        </a:p>
      </dgm:t>
    </dgm:pt>
    <dgm:pt modelId="{C23759B7-602D-442A-BF2D-9C173B411B27}" type="pres">
      <dgm:prSet presAssocID="{A69F7C3F-5C33-4314-8996-00B61F53F9B9}" presName="composite" presStyleCnt="0">
        <dgm:presLayoutVars>
          <dgm:chMax/>
          <dgm:chPref/>
        </dgm:presLayoutVars>
      </dgm:prSet>
      <dgm:spPr/>
    </dgm:pt>
    <dgm:pt modelId="{2DC761B7-0C99-4BC1-8AA7-14B6B56C9D2B}" type="pres">
      <dgm:prSet presAssocID="{A69F7C3F-5C33-4314-8996-00B61F53F9B9}" presName="Image" presStyleLbl="bgImgPlace1" presStyleIdx="0" presStyleCnt="1"/>
      <dgm:spPr>
        <a:blipFill rotWithShape="1">
          <a:blip xmlns:r="http://schemas.openxmlformats.org/officeDocument/2006/relationships" r:embed="rId1"/>
          <a:stretch>
            <a:fillRect/>
          </a:stretch>
        </a:blipFill>
      </dgm:spPr>
    </dgm:pt>
    <dgm:pt modelId="{C904C329-F503-48C8-A009-C94897C9F746}" type="pres">
      <dgm:prSet presAssocID="{A69F7C3F-5C33-4314-8996-00B61F53F9B9}" presName="ParentText" presStyleLbl="revTx" presStyleIdx="0" presStyleCnt="1" custScaleX="102978">
        <dgm:presLayoutVars>
          <dgm:chMax val="0"/>
          <dgm:chPref val="0"/>
          <dgm:bulletEnabled val="1"/>
        </dgm:presLayoutVars>
      </dgm:prSet>
      <dgm:spPr/>
      <dgm:t>
        <a:bodyPr/>
        <a:lstStyle/>
        <a:p>
          <a:endParaRPr lang="pl-PL"/>
        </a:p>
      </dgm:t>
    </dgm:pt>
    <dgm:pt modelId="{56F39F41-015D-4E84-A09C-84E2AFC6B926}" type="pres">
      <dgm:prSet presAssocID="{A69F7C3F-5C33-4314-8996-00B61F53F9B9}" presName="tlFrame" presStyleLbl="node1" presStyleIdx="0" presStyleCnt="4"/>
      <dgm:spPr/>
    </dgm:pt>
    <dgm:pt modelId="{398171F9-5A75-4AD2-84E2-D8F6BDBE46C6}" type="pres">
      <dgm:prSet presAssocID="{A69F7C3F-5C33-4314-8996-00B61F53F9B9}" presName="trFrame" presStyleLbl="node1" presStyleIdx="1" presStyleCnt="4"/>
      <dgm:spPr/>
    </dgm:pt>
    <dgm:pt modelId="{9FA2A02F-FCF5-46C6-9473-44F9AA976AFB}" type="pres">
      <dgm:prSet presAssocID="{A69F7C3F-5C33-4314-8996-00B61F53F9B9}" presName="blFrame" presStyleLbl="node1" presStyleIdx="2" presStyleCnt="4"/>
      <dgm:spPr/>
    </dgm:pt>
    <dgm:pt modelId="{84846262-2CC8-48E8-BAF3-FB10C072D202}" type="pres">
      <dgm:prSet presAssocID="{A69F7C3F-5C33-4314-8996-00B61F53F9B9}" presName="brFrame" presStyleLbl="node1" presStyleIdx="3" presStyleCnt="4"/>
      <dgm:spPr/>
    </dgm:pt>
  </dgm:ptLst>
  <dgm:cxnLst>
    <dgm:cxn modelId="{9B82BA7C-7121-4486-ACAC-CFED7A0E65DB}" type="presOf" srcId="{A69F7C3F-5C33-4314-8996-00B61F53F9B9}" destId="{C904C329-F503-48C8-A009-C94897C9F746}" srcOrd="0" destOrd="0" presId="urn:microsoft.com/office/officeart/2009/3/layout/FramedTextPicture"/>
    <dgm:cxn modelId="{6C908EB3-5CFA-4F69-A40A-807FE9FA6F8D}" type="presOf" srcId="{E2950CD4-6BDB-4B00-8F08-F9E793E906D0}" destId="{C904C329-F503-48C8-A009-C94897C9F746}" srcOrd="0" destOrd="2" presId="urn:microsoft.com/office/officeart/2009/3/layout/FramedTextPicture"/>
    <dgm:cxn modelId="{B809D941-835D-4C31-8019-08485293DE30}" srcId="{A69F7C3F-5C33-4314-8996-00B61F53F9B9}" destId="{841D94A4-30EB-4ACB-9E2C-27795EB58C2D}" srcOrd="0" destOrd="0" parTransId="{FBB7DCF4-D2F4-47C6-BA79-3641D9F0FC3B}" sibTransId="{72706F32-944E-483D-B988-F529BCA517F5}"/>
    <dgm:cxn modelId="{4AFED769-5D37-4F4E-B356-7BFA93982795}" srcId="{A69F7C3F-5C33-4314-8996-00B61F53F9B9}" destId="{E2950CD4-6BDB-4B00-8F08-F9E793E906D0}" srcOrd="1" destOrd="0" parTransId="{36FFAAAF-F335-475A-BE72-570735B60B8F}" sibTransId="{1F3F6F6F-BDAC-4DD1-8F52-59FAD9EB8DDA}"/>
    <dgm:cxn modelId="{912D660A-BB0A-49FE-B0F2-4BE2CEEFDC4D}" type="presOf" srcId="{6BCE6FA7-0131-470E-A448-C1415F5337BA}" destId="{7663B6C9-A59D-49D5-B916-BB1EA8158043}" srcOrd="0" destOrd="0" presId="urn:microsoft.com/office/officeart/2009/3/layout/FramedTextPicture"/>
    <dgm:cxn modelId="{23E3F26D-E300-4FD5-9D3F-E03402DD83CB}" srcId="{6BCE6FA7-0131-470E-A448-C1415F5337BA}" destId="{A69F7C3F-5C33-4314-8996-00B61F53F9B9}" srcOrd="0" destOrd="0" parTransId="{729A0B22-B718-4DFE-AE4A-8D78A99FD1DF}" sibTransId="{9B403C91-035D-48C1-B20B-D607079B9153}"/>
    <dgm:cxn modelId="{E3B7D93C-23F4-4E48-972A-8EE5983FFB33}" type="presOf" srcId="{841D94A4-30EB-4ACB-9E2C-27795EB58C2D}" destId="{C904C329-F503-48C8-A009-C94897C9F746}" srcOrd="0" destOrd="1" presId="urn:microsoft.com/office/officeart/2009/3/layout/FramedTextPicture"/>
    <dgm:cxn modelId="{FC38AD33-77A2-4645-A78D-8705E41D644C}" type="presParOf" srcId="{7663B6C9-A59D-49D5-B916-BB1EA8158043}" destId="{C23759B7-602D-442A-BF2D-9C173B411B27}" srcOrd="0" destOrd="0" presId="urn:microsoft.com/office/officeart/2009/3/layout/FramedTextPicture"/>
    <dgm:cxn modelId="{CBF9BAA6-60A0-4111-B6C8-38A6B6A0B8D9}" type="presParOf" srcId="{C23759B7-602D-442A-BF2D-9C173B411B27}" destId="{2DC761B7-0C99-4BC1-8AA7-14B6B56C9D2B}" srcOrd="0" destOrd="0" presId="urn:microsoft.com/office/officeart/2009/3/layout/FramedTextPicture"/>
    <dgm:cxn modelId="{E1717305-5A5E-4126-B405-5213B035A29E}" type="presParOf" srcId="{C23759B7-602D-442A-BF2D-9C173B411B27}" destId="{C904C329-F503-48C8-A009-C94897C9F746}" srcOrd="1" destOrd="0" presId="urn:microsoft.com/office/officeart/2009/3/layout/FramedTextPicture"/>
    <dgm:cxn modelId="{A08AA82F-8256-4209-BF5C-A4174E2CB5A2}" type="presParOf" srcId="{C23759B7-602D-442A-BF2D-9C173B411B27}" destId="{56F39F41-015D-4E84-A09C-84E2AFC6B926}" srcOrd="2" destOrd="0" presId="urn:microsoft.com/office/officeart/2009/3/layout/FramedTextPicture"/>
    <dgm:cxn modelId="{F2570506-4B8F-41BC-A78F-FB5D305F457B}" type="presParOf" srcId="{C23759B7-602D-442A-BF2D-9C173B411B27}" destId="{398171F9-5A75-4AD2-84E2-D8F6BDBE46C6}" srcOrd="3" destOrd="0" presId="urn:microsoft.com/office/officeart/2009/3/layout/FramedTextPicture"/>
    <dgm:cxn modelId="{9A25916C-AD62-4667-97BD-8F2BE672F651}" type="presParOf" srcId="{C23759B7-602D-442A-BF2D-9C173B411B27}" destId="{9FA2A02F-FCF5-46C6-9473-44F9AA976AFB}" srcOrd="4" destOrd="0" presId="urn:microsoft.com/office/officeart/2009/3/layout/FramedTextPicture"/>
    <dgm:cxn modelId="{1E984C3D-3B11-4B74-A944-16653E5F9575}" type="presParOf" srcId="{C23759B7-602D-442A-BF2D-9C173B411B27}" destId="{84846262-2CC8-48E8-BAF3-FB10C072D202}"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CE6FA7-0131-470E-A448-C1415F5337BA}"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A69F7C3F-5C33-4314-8996-00B61F53F9B9}">
      <dgm:prSet phldrT="[Tekst]" custT="1"/>
      <dgm:spPr/>
      <dgm:t>
        <a:bodyPr/>
        <a:lstStyle/>
        <a:p>
          <a:pPr marL="0" lvl="0" algn="l" defTabSz="1244600">
            <a:lnSpc>
              <a:spcPct val="90000"/>
            </a:lnSpc>
            <a:spcBef>
              <a:spcPct val="0"/>
            </a:spcBef>
            <a:spcAft>
              <a:spcPct val="35000"/>
            </a:spcAft>
            <a:buNone/>
          </a:pPr>
          <a:r>
            <a:rPr lang="pl-PL" sz="2000" b="1" u="sng" kern="1200" dirty="0"/>
            <a:t>Bydgoszcz. Odnowa </a:t>
          </a:r>
          <a:r>
            <a:rPr lang="pl-PL" sz="2000" b="1" u="sng" kern="1200" dirty="0" smtClean="0"/>
            <a:t>Wyspy Młyńskiej</a:t>
          </a:r>
          <a:endParaRPr lang="pl-PL" sz="2000" b="1" u="sng" kern="1200" dirty="0"/>
        </a:p>
        <a:p>
          <a:pPr marL="0" lvl="0" algn="l" defTabSz="1244600">
            <a:lnSpc>
              <a:spcPct val="90000"/>
            </a:lnSpc>
            <a:spcBef>
              <a:spcPct val="0"/>
            </a:spcBef>
            <a:spcAft>
              <a:spcPct val="35000"/>
            </a:spcAft>
            <a:buNone/>
          </a:pPr>
          <a:r>
            <a:rPr lang="pl-PL" sz="1200" kern="1200" baseline="0" dirty="0">
              <a:solidFill>
                <a:prstClr val="black">
                  <a:hueOff val="0"/>
                  <a:satOff val="0"/>
                  <a:lumOff val="0"/>
                  <a:alphaOff val="0"/>
                </a:prstClr>
              </a:solidFill>
              <a:latin typeface="Calibri" panose="020F0502020204030204"/>
              <a:ea typeface="+mn-ea"/>
              <a:cs typeface="+mn-cs"/>
            </a:rPr>
            <a:t>Wpisanie dużej części Starego Miasto i budynków do rejestru lub ewidencji zabytków pozwoliło miastu współfinansować prace budowlane i remontowe. Uchwalenie planu miejscowego – w które włączono mieszkańców – przyspieszyło zaś późniejsze prace. Plan pozwolił na prowadzenie prac bez każdorazowego czekania na decyzję o warunkach zabudowy. Pozwolił tez wprowadzić ład przestrzenny (m.in. w dziedzinie estetyki reklam). Wprowadzono też preferencje dla ruchu pieszego i rowerowego.</a:t>
          </a:r>
        </a:p>
      </dgm:t>
    </dgm:pt>
    <dgm:pt modelId="{729A0B22-B718-4DFE-AE4A-8D78A99FD1DF}" type="parTrans" cxnId="{23E3F26D-E300-4FD5-9D3F-E03402DD83CB}">
      <dgm:prSet/>
      <dgm:spPr/>
      <dgm:t>
        <a:bodyPr/>
        <a:lstStyle/>
        <a:p>
          <a:endParaRPr lang="pl-PL"/>
        </a:p>
      </dgm:t>
    </dgm:pt>
    <dgm:pt modelId="{9B403C91-035D-48C1-B20B-D607079B9153}" type="sibTrans" cxnId="{23E3F26D-E300-4FD5-9D3F-E03402DD83CB}">
      <dgm:prSet/>
      <dgm:spPr/>
      <dgm:t>
        <a:bodyPr/>
        <a:lstStyle/>
        <a:p>
          <a:endParaRPr lang="pl-PL"/>
        </a:p>
      </dgm:t>
    </dgm:pt>
    <dgm:pt modelId="{7663B6C9-A59D-49D5-B916-BB1EA8158043}" type="pres">
      <dgm:prSet presAssocID="{6BCE6FA7-0131-470E-A448-C1415F5337BA}" presName="Name0" presStyleCnt="0">
        <dgm:presLayoutVars>
          <dgm:chMax/>
          <dgm:chPref/>
          <dgm:dir/>
        </dgm:presLayoutVars>
      </dgm:prSet>
      <dgm:spPr/>
      <dgm:t>
        <a:bodyPr/>
        <a:lstStyle/>
        <a:p>
          <a:endParaRPr lang="pl-PL"/>
        </a:p>
      </dgm:t>
    </dgm:pt>
    <dgm:pt modelId="{C23759B7-602D-442A-BF2D-9C173B411B27}" type="pres">
      <dgm:prSet presAssocID="{A69F7C3F-5C33-4314-8996-00B61F53F9B9}" presName="composite" presStyleCnt="0">
        <dgm:presLayoutVars>
          <dgm:chMax/>
          <dgm:chPref/>
        </dgm:presLayoutVars>
      </dgm:prSet>
      <dgm:spPr/>
    </dgm:pt>
    <dgm:pt modelId="{2DC761B7-0C99-4BC1-8AA7-14B6B56C9D2B}" type="pres">
      <dgm:prSet presAssocID="{A69F7C3F-5C33-4314-8996-00B61F53F9B9}" presName="Image" presStyleLbl="bgImgPlace1" presStyleIdx="0" presStyleCnt="1"/>
      <dgm:spPr>
        <a:blipFill rotWithShape="1">
          <a:blip xmlns:r="http://schemas.openxmlformats.org/officeDocument/2006/relationships" r:embed="rId1"/>
          <a:stretch>
            <a:fillRect/>
          </a:stretch>
        </a:blipFill>
      </dgm:spPr>
    </dgm:pt>
    <dgm:pt modelId="{C904C329-F503-48C8-A009-C94897C9F746}" type="pres">
      <dgm:prSet presAssocID="{A69F7C3F-5C33-4314-8996-00B61F53F9B9}" presName="ParentText" presStyleLbl="revTx" presStyleIdx="0" presStyleCnt="1">
        <dgm:presLayoutVars>
          <dgm:chMax val="0"/>
          <dgm:chPref val="0"/>
          <dgm:bulletEnabled val="1"/>
        </dgm:presLayoutVars>
      </dgm:prSet>
      <dgm:spPr/>
      <dgm:t>
        <a:bodyPr/>
        <a:lstStyle/>
        <a:p>
          <a:endParaRPr lang="pl-PL"/>
        </a:p>
      </dgm:t>
    </dgm:pt>
    <dgm:pt modelId="{56F39F41-015D-4E84-A09C-84E2AFC6B926}" type="pres">
      <dgm:prSet presAssocID="{A69F7C3F-5C33-4314-8996-00B61F53F9B9}" presName="tlFrame" presStyleLbl="node1" presStyleIdx="0" presStyleCnt="4"/>
      <dgm:spPr/>
    </dgm:pt>
    <dgm:pt modelId="{398171F9-5A75-4AD2-84E2-D8F6BDBE46C6}" type="pres">
      <dgm:prSet presAssocID="{A69F7C3F-5C33-4314-8996-00B61F53F9B9}" presName="trFrame" presStyleLbl="node1" presStyleIdx="1" presStyleCnt="4"/>
      <dgm:spPr/>
    </dgm:pt>
    <dgm:pt modelId="{9FA2A02F-FCF5-46C6-9473-44F9AA976AFB}" type="pres">
      <dgm:prSet presAssocID="{A69F7C3F-5C33-4314-8996-00B61F53F9B9}" presName="blFrame" presStyleLbl="node1" presStyleIdx="2" presStyleCnt="4"/>
      <dgm:spPr/>
    </dgm:pt>
    <dgm:pt modelId="{84846262-2CC8-48E8-BAF3-FB10C072D202}" type="pres">
      <dgm:prSet presAssocID="{A69F7C3F-5C33-4314-8996-00B61F53F9B9}" presName="brFrame" presStyleLbl="node1" presStyleIdx="3" presStyleCnt="4"/>
      <dgm:spPr/>
    </dgm:pt>
  </dgm:ptLst>
  <dgm:cxnLst>
    <dgm:cxn modelId="{2B1DACCD-16DB-4D62-965B-170B06891A41}" type="presOf" srcId="{6BCE6FA7-0131-470E-A448-C1415F5337BA}" destId="{7663B6C9-A59D-49D5-B916-BB1EA8158043}" srcOrd="0" destOrd="0" presId="urn:microsoft.com/office/officeart/2009/3/layout/FramedTextPicture"/>
    <dgm:cxn modelId="{23E3F26D-E300-4FD5-9D3F-E03402DD83CB}" srcId="{6BCE6FA7-0131-470E-A448-C1415F5337BA}" destId="{A69F7C3F-5C33-4314-8996-00B61F53F9B9}" srcOrd="0" destOrd="0" parTransId="{729A0B22-B718-4DFE-AE4A-8D78A99FD1DF}" sibTransId="{9B403C91-035D-48C1-B20B-D607079B9153}"/>
    <dgm:cxn modelId="{BF6D2ECC-6A2C-4F70-9652-1778ED7FF523}" type="presOf" srcId="{A69F7C3F-5C33-4314-8996-00B61F53F9B9}" destId="{C904C329-F503-48C8-A009-C94897C9F746}" srcOrd="0" destOrd="0" presId="urn:microsoft.com/office/officeart/2009/3/layout/FramedTextPicture"/>
    <dgm:cxn modelId="{04A1FE45-F44A-43EA-8642-477390C30B63}" type="presParOf" srcId="{7663B6C9-A59D-49D5-B916-BB1EA8158043}" destId="{C23759B7-602D-442A-BF2D-9C173B411B27}" srcOrd="0" destOrd="0" presId="urn:microsoft.com/office/officeart/2009/3/layout/FramedTextPicture"/>
    <dgm:cxn modelId="{81A67B1A-9FA7-4819-AFCE-41E50B569595}" type="presParOf" srcId="{C23759B7-602D-442A-BF2D-9C173B411B27}" destId="{2DC761B7-0C99-4BC1-8AA7-14B6B56C9D2B}" srcOrd="0" destOrd="0" presId="urn:microsoft.com/office/officeart/2009/3/layout/FramedTextPicture"/>
    <dgm:cxn modelId="{D06C25D7-FB54-45F3-B330-7B48C5B6F8BA}" type="presParOf" srcId="{C23759B7-602D-442A-BF2D-9C173B411B27}" destId="{C904C329-F503-48C8-A009-C94897C9F746}" srcOrd="1" destOrd="0" presId="urn:microsoft.com/office/officeart/2009/3/layout/FramedTextPicture"/>
    <dgm:cxn modelId="{81D7A478-51C0-4A94-A90C-1BD97164877C}" type="presParOf" srcId="{C23759B7-602D-442A-BF2D-9C173B411B27}" destId="{56F39F41-015D-4E84-A09C-84E2AFC6B926}" srcOrd="2" destOrd="0" presId="urn:microsoft.com/office/officeart/2009/3/layout/FramedTextPicture"/>
    <dgm:cxn modelId="{B5529978-04AC-4030-BF76-8F7CDDFA95E8}" type="presParOf" srcId="{C23759B7-602D-442A-BF2D-9C173B411B27}" destId="{398171F9-5A75-4AD2-84E2-D8F6BDBE46C6}" srcOrd="3" destOrd="0" presId="urn:microsoft.com/office/officeart/2009/3/layout/FramedTextPicture"/>
    <dgm:cxn modelId="{5C0A5CA7-D687-480B-B94F-E6AEFC6EE63D}" type="presParOf" srcId="{C23759B7-602D-442A-BF2D-9C173B411B27}" destId="{9FA2A02F-FCF5-46C6-9473-44F9AA976AFB}" srcOrd="4" destOrd="0" presId="urn:microsoft.com/office/officeart/2009/3/layout/FramedTextPicture"/>
    <dgm:cxn modelId="{4CD6DA0E-BE4C-4FAA-9473-39ED45CAA3CA}" type="presParOf" srcId="{C23759B7-602D-442A-BF2D-9C173B411B27}" destId="{84846262-2CC8-48E8-BAF3-FB10C072D202}"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04D69B-FAB1-4E4E-AF49-DF0C843B12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AE02FDA3-AF75-48A4-8454-3BA2C86DA375}">
      <dgm:prSet phldrT="[Teks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l-PL" sz="1800" dirty="0"/>
            <a:t>1</a:t>
          </a:r>
        </a:p>
      </dgm:t>
    </dgm:pt>
    <dgm:pt modelId="{6C22FE39-5AA9-4F0F-8D64-C34C9BFBCA6B}" type="parTrans" cxnId="{E6C7EAF5-CEDE-437B-89E5-1C05BF8025A4}">
      <dgm:prSet/>
      <dgm:spPr/>
      <dgm:t>
        <a:bodyPr/>
        <a:lstStyle/>
        <a:p>
          <a:endParaRPr lang="pl-PL"/>
        </a:p>
      </dgm:t>
    </dgm:pt>
    <dgm:pt modelId="{2B103573-6D72-419B-891E-DC58B0A8D10C}" type="sibTrans" cxnId="{E6C7EAF5-CEDE-437B-89E5-1C05BF8025A4}">
      <dgm:prSet/>
      <dgm:spPr/>
      <dgm:t>
        <a:bodyPr/>
        <a:lstStyle/>
        <a:p>
          <a:endParaRPr lang="pl-PL"/>
        </a:p>
      </dgm:t>
    </dgm:pt>
    <dgm:pt modelId="{BE33B9E6-61CF-4269-9CBB-57015D56DFC3}">
      <dgm:prSet phldrT="[Tekst]" custT="1"/>
      <dgm:spPr/>
      <dgm:t>
        <a:bodyPr/>
        <a:lstStyle/>
        <a:p>
          <a:r>
            <a:rPr lang="pl-PL" sz="1700" dirty="0"/>
            <a:t>zidentyfikowanie lokalnych zasobów aktywności ludzkiej – różnych podmiotów prowadzących lub chcących prowadzić działania (animatorzy, artyści, pojedyncze aktywne osoby, NGO i inni);</a:t>
          </a:r>
        </a:p>
      </dgm:t>
    </dgm:pt>
    <dgm:pt modelId="{EBC93E17-94DE-4DA6-8C85-454DCBA9C850}" type="parTrans" cxnId="{F8CA2FEE-2570-40E6-A30E-CB338014350E}">
      <dgm:prSet/>
      <dgm:spPr/>
      <dgm:t>
        <a:bodyPr/>
        <a:lstStyle/>
        <a:p>
          <a:endParaRPr lang="pl-PL"/>
        </a:p>
      </dgm:t>
    </dgm:pt>
    <dgm:pt modelId="{5B85549F-C642-47B0-B3D3-B5A79FD741E1}" type="sibTrans" cxnId="{F8CA2FEE-2570-40E6-A30E-CB338014350E}">
      <dgm:prSet/>
      <dgm:spPr/>
      <dgm:t>
        <a:bodyPr/>
        <a:lstStyle/>
        <a:p>
          <a:endParaRPr lang="pl-PL"/>
        </a:p>
      </dgm:t>
    </dgm:pt>
    <dgm:pt modelId="{B19399C4-F74D-4BA1-B432-7B7F9F4C906D}">
      <dgm:prSet phldrT="[Teks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l-PL" sz="1800" dirty="0"/>
            <a:t>2</a:t>
          </a:r>
        </a:p>
      </dgm:t>
    </dgm:pt>
    <dgm:pt modelId="{5F7AD3CE-DCF4-4A5B-9D4A-52F783A2CFA2}" type="parTrans" cxnId="{0CD0A7E8-FF8B-4D56-B440-6513AEC0F0C5}">
      <dgm:prSet/>
      <dgm:spPr/>
      <dgm:t>
        <a:bodyPr/>
        <a:lstStyle/>
        <a:p>
          <a:endParaRPr lang="pl-PL"/>
        </a:p>
      </dgm:t>
    </dgm:pt>
    <dgm:pt modelId="{F852E6DE-7AF7-442B-B2BE-B3B70413AC87}" type="sibTrans" cxnId="{0CD0A7E8-FF8B-4D56-B440-6513AEC0F0C5}">
      <dgm:prSet/>
      <dgm:spPr/>
      <dgm:t>
        <a:bodyPr/>
        <a:lstStyle/>
        <a:p>
          <a:endParaRPr lang="pl-PL"/>
        </a:p>
      </dgm:t>
    </dgm:pt>
    <dgm:pt modelId="{AB42047E-7B80-4056-A1D4-D83FE02BC1CC}">
      <dgm:prSet phldrT="[Teks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l-PL" sz="1800" dirty="0"/>
            <a:t>3</a:t>
          </a:r>
        </a:p>
      </dgm:t>
    </dgm:pt>
    <dgm:pt modelId="{2A45E159-8736-4147-A767-B7D783741B8D}" type="parTrans" cxnId="{D9D46364-ACA0-4DB7-9340-411BF0E8BAA7}">
      <dgm:prSet/>
      <dgm:spPr/>
      <dgm:t>
        <a:bodyPr/>
        <a:lstStyle/>
        <a:p>
          <a:endParaRPr lang="pl-PL"/>
        </a:p>
      </dgm:t>
    </dgm:pt>
    <dgm:pt modelId="{B8646BD1-A98C-44C6-8B5B-21BE83E6DE99}" type="sibTrans" cxnId="{D9D46364-ACA0-4DB7-9340-411BF0E8BAA7}">
      <dgm:prSet/>
      <dgm:spPr/>
      <dgm:t>
        <a:bodyPr/>
        <a:lstStyle/>
        <a:p>
          <a:endParaRPr lang="pl-PL"/>
        </a:p>
      </dgm:t>
    </dgm:pt>
    <dgm:pt modelId="{FCD6565A-6A9A-4F71-9645-746EADA4B338}">
      <dgm:prSet phldrT="[Tekst]" custT="1"/>
      <dgm:spPr/>
      <dgm:t>
        <a:bodyPr/>
        <a:lstStyle/>
        <a:p>
          <a:r>
            <a:rPr lang="pl-PL" sz="1700" dirty="0"/>
            <a:t>stworzenie wraz z nimi spójnego, wieloletniego programu animacji społecznej dla obszaru rewitalizacji.</a:t>
          </a:r>
        </a:p>
      </dgm:t>
    </dgm:pt>
    <dgm:pt modelId="{4FBD432D-50B9-48C0-BB96-F97224B4B1FA}" type="parTrans" cxnId="{DFB1B54C-1268-4AAA-96B4-28982012231A}">
      <dgm:prSet/>
      <dgm:spPr/>
      <dgm:t>
        <a:bodyPr/>
        <a:lstStyle/>
        <a:p>
          <a:endParaRPr lang="pl-PL"/>
        </a:p>
      </dgm:t>
    </dgm:pt>
    <dgm:pt modelId="{BCA81CDD-3CB7-4491-92FE-CCE3D015306A}" type="sibTrans" cxnId="{DFB1B54C-1268-4AAA-96B4-28982012231A}">
      <dgm:prSet/>
      <dgm:spPr/>
      <dgm:t>
        <a:bodyPr/>
        <a:lstStyle/>
        <a:p>
          <a:endParaRPr lang="pl-PL"/>
        </a:p>
      </dgm:t>
    </dgm:pt>
    <dgm:pt modelId="{127C631B-9E83-4211-AF25-C899A7F00E1A}">
      <dgm:prSet phldrT="[Tekst]" custT="1"/>
      <dgm:spPr/>
      <dgm:t>
        <a:bodyPr/>
        <a:lstStyle/>
        <a:p>
          <a:r>
            <a:rPr lang="pl-PL" sz="1700" dirty="0"/>
            <a:t>zorganizowanie sieci współpracy tych podmiotów;</a:t>
          </a:r>
        </a:p>
      </dgm:t>
    </dgm:pt>
    <dgm:pt modelId="{64626598-5026-45B0-8617-D73FC3F797EC}" type="parTrans" cxnId="{0AAAA293-13BA-4884-BF57-2C1993089568}">
      <dgm:prSet/>
      <dgm:spPr/>
      <dgm:t>
        <a:bodyPr/>
        <a:lstStyle/>
        <a:p>
          <a:endParaRPr lang="pl-PL"/>
        </a:p>
      </dgm:t>
    </dgm:pt>
    <dgm:pt modelId="{D8A1B37E-E3A0-4326-A405-F83A0A47650F}" type="sibTrans" cxnId="{0AAAA293-13BA-4884-BF57-2C1993089568}">
      <dgm:prSet/>
      <dgm:spPr/>
      <dgm:t>
        <a:bodyPr/>
        <a:lstStyle/>
        <a:p>
          <a:endParaRPr lang="pl-PL"/>
        </a:p>
      </dgm:t>
    </dgm:pt>
    <dgm:pt modelId="{B1CFDFFC-BF30-445B-81E5-152C7A5062F1}">
      <dgm:prSet phldrT="[Tekst]" custT="1"/>
      <dgm:spPr/>
      <dgm:t>
        <a:bodyPr/>
        <a:lstStyle/>
        <a:p>
          <a:endParaRPr lang="pl-PL" sz="1800" dirty="0"/>
        </a:p>
      </dgm:t>
    </dgm:pt>
    <dgm:pt modelId="{F146657C-D90E-4E06-8F04-0E5D56949BCF}" type="parTrans" cxnId="{DDB3D31E-1DD5-4800-9B46-A30705A332E2}">
      <dgm:prSet/>
      <dgm:spPr/>
      <dgm:t>
        <a:bodyPr/>
        <a:lstStyle/>
        <a:p>
          <a:endParaRPr lang="pl-PL"/>
        </a:p>
      </dgm:t>
    </dgm:pt>
    <dgm:pt modelId="{345626C9-4C50-4E70-9B3D-8B45748426AC}" type="sibTrans" cxnId="{DDB3D31E-1DD5-4800-9B46-A30705A332E2}">
      <dgm:prSet/>
      <dgm:spPr/>
      <dgm:t>
        <a:bodyPr/>
        <a:lstStyle/>
        <a:p>
          <a:endParaRPr lang="pl-PL"/>
        </a:p>
      </dgm:t>
    </dgm:pt>
    <dgm:pt modelId="{1299E5AA-6ED3-40E1-8CCF-88A95A7CCFD8}">
      <dgm:prSet phldrT="[Tekst]" custT="1"/>
      <dgm:spPr/>
      <dgm:t>
        <a:bodyPr/>
        <a:lstStyle/>
        <a:p>
          <a:r>
            <a:rPr lang="pl-PL" sz="1700" dirty="0"/>
            <a:t>wsparcie ich działań poprzez rozbudowany program niewielkich, bardzo prostych mikro-grantów (</a:t>
          </a:r>
          <a:r>
            <a:rPr lang="pl-PL" sz="1700" dirty="0" err="1"/>
            <a:t>regranting</a:t>
          </a:r>
          <a:r>
            <a:rPr lang="pl-PL" sz="1700" dirty="0"/>
            <a:t>);</a:t>
          </a:r>
        </a:p>
      </dgm:t>
    </dgm:pt>
    <dgm:pt modelId="{6A9AB7A1-BA76-4585-AAA5-71168DF61E0B}" type="parTrans" cxnId="{4EAE633B-C1A4-45E4-A9D2-8D0896F771EA}">
      <dgm:prSet/>
      <dgm:spPr/>
      <dgm:t>
        <a:bodyPr/>
        <a:lstStyle/>
        <a:p>
          <a:endParaRPr lang="pl-PL"/>
        </a:p>
      </dgm:t>
    </dgm:pt>
    <dgm:pt modelId="{B7A8CDE0-0AE9-4A39-829B-10708943B61A}" type="sibTrans" cxnId="{4EAE633B-C1A4-45E4-A9D2-8D0896F771EA}">
      <dgm:prSet/>
      <dgm:spPr/>
      <dgm:t>
        <a:bodyPr/>
        <a:lstStyle/>
        <a:p>
          <a:endParaRPr lang="pl-PL"/>
        </a:p>
      </dgm:t>
    </dgm:pt>
    <dgm:pt modelId="{B093CAA4-381C-4BE0-BD26-865CFCD2E093}">
      <dgm:prSet phldrT="[Tekst]" custT="1"/>
      <dgm:spPr/>
      <dgm:t>
        <a:bodyPr/>
        <a:lstStyle/>
        <a:p>
          <a:endParaRPr lang="pl-PL" sz="1700" dirty="0"/>
        </a:p>
      </dgm:t>
    </dgm:pt>
    <dgm:pt modelId="{D31C9377-F728-467C-A8CE-D428FCFB1DE4}" type="parTrans" cxnId="{CD71BC7F-B53C-45C2-A686-BF97C75B89FC}">
      <dgm:prSet/>
      <dgm:spPr/>
      <dgm:t>
        <a:bodyPr/>
        <a:lstStyle/>
        <a:p>
          <a:endParaRPr lang="pl-PL"/>
        </a:p>
      </dgm:t>
    </dgm:pt>
    <dgm:pt modelId="{6257DE88-3420-4E89-92CD-E6132E3959B1}" type="sibTrans" cxnId="{CD71BC7F-B53C-45C2-A686-BF97C75B89FC}">
      <dgm:prSet/>
      <dgm:spPr/>
      <dgm:t>
        <a:bodyPr/>
        <a:lstStyle/>
        <a:p>
          <a:endParaRPr lang="pl-PL"/>
        </a:p>
      </dgm:t>
    </dgm:pt>
    <dgm:pt modelId="{9A6F0D21-B17C-4402-BCE8-F6DB6C2798E3}" type="pres">
      <dgm:prSet presAssocID="{E204D69B-FAB1-4E4E-AF49-DF0C843B127E}" presName="linearFlow" presStyleCnt="0">
        <dgm:presLayoutVars>
          <dgm:dir/>
          <dgm:animLvl val="lvl"/>
          <dgm:resizeHandles val="exact"/>
        </dgm:presLayoutVars>
      </dgm:prSet>
      <dgm:spPr/>
      <dgm:t>
        <a:bodyPr/>
        <a:lstStyle/>
        <a:p>
          <a:endParaRPr lang="pl-PL"/>
        </a:p>
      </dgm:t>
    </dgm:pt>
    <dgm:pt modelId="{7A044A1B-9006-4A6C-8642-57A2576CB7CD}" type="pres">
      <dgm:prSet presAssocID="{AE02FDA3-AF75-48A4-8454-3BA2C86DA375}" presName="composite" presStyleCnt="0"/>
      <dgm:spPr/>
    </dgm:pt>
    <dgm:pt modelId="{4CA01E13-DD5E-4353-B23F-DC8A9F2DE9F2}" type="pres">
      <dgm:prSet presAssocID="{AE02FDA3-AF75-48A4-8454-3BA2C86DA375}" presName="parentText" presStyleLbl="alignNode1" presStyleIdx="0" presStyleCnt="3" custScaleY="100128" custLinFactNeighborY="5227">
        <dgm:presLayoutVars>
          <dgm:chMax val="1"/>
          <dgm:bulletEnabled val="1"/>
        </dgm:presLayoutVars>
      </dgm:prSet>
      <dgm:spPr/>
      <dgm:t>
        <a:bodyPr/>
        <a:lstStyle/>
        <a:p>
          <a:endParaRPr lang="pl-PL"/>
        </a:p>
      </dgm:t>
    </dgm:pt>
    <dgm:pt modelId="{8E3E4FB9-D576-4681-9271-A5D5E649158F}" type="pres">
      <dgm:prSet presAssocID="{AE02FDA3-AF75-48A4-8454-3BA2C86DA375}" presName="descendantText" presStyleLbl="alignAcc1" presStyleIdx="0" presStyleCnt="3" custScaleY="88058">
        <dgm:presLayoutVars>
          <dgm:bulletEnabled val="1"/>
        </dgm:presLayoutVars>
      </dgm:prSet>
      <dgm:spPr/>
      <dgm:t>
        <a:bodyPr/>
        <a:lstStyle/>
        <a:p>
          <a:endParaRPr lang="pl-PL"/>
        </a:p>
      </dgm:t>
    </dgm:pt>
    <dgm:pt modelId="{D07750FB-F04F-43A5-8583-73D085C0CD96}" type="pres">
      <dgm:prSet presAssocID="{2B103573-6D72-419B-891E-DC58B0A8D10C}" presName="sp" presStyleCnt="0"/>
      <dgm:spPr/>
    </dgm:pt>
    <dgm:pt modelId="{9A0FB06F-0B1B-45E3-B4B5-C81F056DA5F1}" type="pres">
      <dgm:prSet presAssocID="{B19399C4-F74D-4BA1-B432-7B7F9F4C906D}" presName="composite" presStyleCnt="0"/>
      <dgm:spPr/>
    </dgm:pt>
    <dgm:pt modelId="{00D296C5-6C81-4A76-965C-9765938C20F2}" type="pres">
      <dgm:prSet presAssocID="{B19399C4-F74D-4BA1-B432-7B7F9F4C906D}" presName="parentText" presStyleLbl="alignNode1" presStyleIdx="1" presStyleCnt="3" custLinFactNeighborY="1073">
        <dgm:presLayoutVars>
          <dgm:chMax val="1"/>
          <dgm:bulletEnabled val="1"/>
        </dgm:presLayoutVars>
      </dgm:prSet>
      <dgm:spPr/>
      <dgm:t>
        <a:bodyPr/>
        <a:lstStyle/>
        <a:p>
          <a:endParaRPr lang="pl-PL"/>
        </a:p>
      </dgm:t>
    </dgm:pt>
    <dgm:pt modelId="{02F051C4-4F06-4115-B555-277887C59F68}" type="pres">
      <dgm:prSet presAssocID="{B19399C4-F74D-4BA1-B432-7B7F9F4C906D}" presName="descendantText" presStyleLbl="alignAcc1" presStyleIdx="1" presStyleCnt="3">
        <dgm:presLayoutVars>
          <dgm:bulletEnabled val="1"/>
        </dgm:presLayoutVars>
      </dgm:prSet>
      <dgm:spPr/>
      <dgm:t>
        <a:bodyPr/>
        <a:lstStyle/>
        <a:p>
          <a:endParaRPr lang="pl-PL"/>
        </a:p>
      </dgm:t>
    </dgm:pt>
    <dgm:pt modelId="{C63A85F5-1B21-4398-9953-F5A6D22C7F9C}" type="pres">
      <dgm:prSet presAssocID="{F852E6DE-7AF7-442B-B2BE-B3B70413AC87}" presName="sp" presStyleCnt="0"/>
      <dgm:spPr/>
    </dgm:pt>
    <dgm:pt modelId="{3D322E44-0E23-4C14-AFCD-3E43A3A52509}" type="pres">
      <dgm:prSet presAssocID="{AB42047E-7B80-4056-A1D4-D83FE02BC1CC}" presName="composite" presStyleCnt="0"/>
      <dgm:spPr/>
    </dgm:pt>
    <dgm:pt modelId="{A17CB80C-E166-4B4A-8741-FF275F7272C5}" type="pres">
      <dgm:prSet presAssocID="{AB42047E-7B80-4056-A1D4-D83FE02BC1CC}" presName="parentText" presStyleLbl="alignNode1" presStyleIdx="2" presStyleCnt="3">
        <dgm:presLayoutVars>
          <dgm:chMax val="1"/>
          <dgm:bulletEnabled val="1"/>
        </dgm:presLayoutVars>
      </dgm:prSet>
      <dgm:spPr/>
      <dgm:t>
        <a:bodyPr/>
        <a:lstStyle/>
        <a:p>
          <a:endParaRPr lang="pl-PL"/>
        </a:p>
      </dgm:t>
    </dgm:pt>
    <dgm:pt modelId="{BBFE9EAE-82AE-4394-9133-07F0F7211AF9}" type="pres">
      <dgm:prSet presAssocID="{AB42047E-7B80-4056-A1D4-D83FE02BC1CC}" presName="descendantText" presStyleLbl="alignAcc1" presStyleIdx="2" presStyleCnt="3" custScaleY="101229" custLinFactNeighborX="87" custLinFactNeighborY="-3763">
        <dgm:presLayoutVars>
          <dgm:bulletEnabled val="1"/>
        </dgm:presLayoutVars>
      </dgm:prSet>
      <dgm:spPr/>
      <dgm:t>
        <a:bodyPr/>
        <a:lstStyle/>
        <a:p>
          <a:endParaRPr lang="pl-PL"/>
        </a:p>
      </dgm:t>
    </dgm:pt>
  </dgm:ptLst>
  <dgm:cxnLst>
    <dgm:cxn modelId="{960DAADF-62C7-4952-9CDE-3B24D29103BA}" type="presOf" srcId="{1299E5AA-6ED3-40E1-8CCF-88A95A7CCFD8}" destId="{02F051C4-4F06-4115-B555-277887C59F68}" srcOrd="0" destOrd="2" presId="urn:microsoft.com/office/officeart/2005/8/layout/chevron2"/>
    <dgm:cxn modelId="{F8CA2FEE-2570-40E6-A30E-CB338014350E}" srcId="{AE02FDA3-AF75-48A4-8454-3BA2C86DA375}" destId="{BE33B9E6-61CF-4269-9CBB-57015D56DFC3}" srcOrd="0" destOrd="0" parTransId="{EBC93E17-94DE-4DA6-8C85-454DCBA9C850}" sibTransId="{5B85549F-C642-47B0-B3D3-B5A79FD741E1}"/>
    <dgm:cxn modelId="{D0043F97-2ED9-4543-821C-DA26B100709B}" type="presOf" srcId="{E204D69B-FAB1-4E4E-AF49-DF0C843B127E}" destId="{9A6F0D21-B17C-4402-BCE8-F6DB6C2798E3}" srcOrd="0" destOrd="0" presId="urn:microsoft.com/office/officeart/2005/8/layout/chevron2"/>
    <dgm:cxn modelId="{D9D46364-ACA0-4DB7-9340-411BF0E8BAA7}" srcId="{E204D69B-FAB1-4E4E-AF49-DF0C843B127E}" destId="{AB42047E-7B80-4056-A1D4-D83FE02BC1CC}" srcOrd="2" destOrd="0" parTransId="{2A45E159-8736-4147-A767-B7D783741B8D}" sibTransId="{B8646BD1-A98C-44C6-8B5B-21BE83E6DE99}"/>
    <dgm:cxn modelId="{4EAE633B-C1A4-45E4-A9D2-8D0896F771EA}" srcId="{B19399C4-F74D-4BA1-B432-7B7F9F4C906D}" destId="{1299E5AA-6ED3-40E1-8CCF-88A95A7CCFD8}" srcOrd="2" destOrd="0" parTransId="{6A9AB7A1-BA76-4585-AAA5-71168DF61E0B}" sibTransId="{B7A8CDE0-0AE9-4A39-829B-10708943B61A}"/>
    <dgm:cxn modelId="{75D3F7A8-85DE-41D3-BBC5-5324F7767952}" type="presOf" srcId="{127C631B-9E83-4211-AF25-C899A7F00E1A}" destId="{02F051C4-4F06-4115-B555-277887C59F68}" srcOrd="0" destOrd="1" presId="urn:microsoft.com/office/officeart/2005/8/layout/chevron2"/>
    <dgm:cxn modelId="{249A3A39-B51A-4D40-97AC-412A61144C76}" type="presOf" srcId="{AB42047E-7B80-4056-A1D4-D83FE02BC1CC}" destId="{A17CB80C-E166-4B4A-8741-FF275F7272C5}" srcOrd="0" destOrd="0" presId="urn:microsoft.com/office/officeart/2005/8/layout/chevron2"/>
    <dgm:cxn modelId="{E6C7EAF5-CEDE-437B-89E5-1C05BF8025A4}" srcId="{E204D69B-FAB1-4E4E-AF49-DF0C843B127E}" destId="{AE02FDA3-AF75-48A4-8454-3BA2C86DA375}" srcOrd="0" destOrd="0" parTransId="{6C22FE39-5AA9-4F0F-8D64-C34C9BFBCA6B}" sibTransId="{2B103573-6D72-419B-891E-DC58B0A8D10C}"/>
    <dgm:cxn modelId="{FF9A9561-BD3D-4677-A642-7C13617D0DAF}" type="presOf" srcId="{AE02FDA3-AF75-48A4-8454-3BA2C86DA375}" destId="{4CA01E13-DD5E-4353-B23F-DC8A9F2DE9F2}" srcOrd="0" destOrd="0" presId="urn:microsoft.com/office/officeart/2005/8/layout/chevron2"/>
    <dgm:cxn modelId="{CD71BC7F-B53C-45C2-A686-BF97C75B89FC}" srcId="{B19399C4-F74D-4BA1-B432-7B7F9F4C906D}" destId="{B093CAA4-381C-4BE0-BD26-865CFCD2E093}" srcOrd="0" destOrd="0" parTransId="{D31C9377-F728-467C-A8CE-D428FCFB1DE4}" sibTransId="{6257DE88-3420-4E89-92CD-E6132E3959B1}"/>
    <dgm:cxn modelId="{DDB3D31E-1DD5-4800-9B46-A30705A332E2}" srcId="{B19399C4-F74D-4BA1-B432-7B7F9F4C906D}" destId="{B1CFDFFC-BF30-445B-81E5-152C7A5062F1}" srcOrd="3" destOrd="0" parTransId="{F146657C-D90E-4E06-8F04-0E5D56949BCF}" sibTransId="{345626C9-4C50-4E70-9B3D-8B45748426AC}"/>
    <dgm:cxn modelId="{0AAAA293-13BA-4884-BF57-2C1993089568}" srcId="{B19399C4-F74D-4BA1-B432-7B7F9F4C906D}" destId="{127C631B-9E83-4211-AF25-C899A7F00E1A}" srcOrd="1" destOrd="0" parTransId="{64626598-5026-45B0-8617-D73FC3F797EC}" sibTransId="{D8A1B37E-E3A0-4326-A405-F83A0A47650F}"/>
    <dgm:cxn modelId="{7BEA5789-3F7C-41EB-A533-95AC0E7920B5}" type="presOf" srcId="{B1CFDFFC-BF30-445B-81E5-152C7A5062F1}" destId="{02F051C4-4F06-4115-B555-277887C59F68}" srcOrd="0" destOrd="3" presId="urn:microsoft.com/office/officeart/2005/8/layout/chevron2"/>
    <dgm:cxn modelId="{5117461E-D564-4455-9DE8-3B1A993CF929}" type="presOf" srcId="{BE33B9E6-61CF-4269-9CBB-57015D56DFC3}" destId="{8E3E4FB9-D576-4681-9271-A5D5E649158F}" srcOrd="0" destOrd="0" presId="urn:microsoft.com/office/officeart/2005/8/layout/chevron2"/>
    <dgm:cxn modelId="{02D4C737-76E8-4834-9875-FD15E8D647FD}" type="presOf" srcId="{B19399C4-F74D-4BA1-B432-7B7F9F4C906D}" destId="{00D296C5-6C81-4A76-965C-9765938C20F2}" srcOrd="0" destOrd="0" presId="urn:microsoft.com/office/officeart/2005/8/layout/chevron2"/>
    <dgm:cxn modelId="{0CD0A7E8-FF8B-4D56-B440-6513AEC0F0C5}" srcId="{E204D69B-FAB1-4E4E-AF49-DF0C843B127E}" destId="{B19399C4-F74D-4BA1-B432-7B7F9F4C906D}" srcOrd="1" destOrd="0" parTransId="{5F7AD3CE-DCF4-4A5B-9D4A-52F783A2CFA2}" sibTransId="{F852E6DE-7AF7-442B-B2BE-B3B70413AC87}"/>
    <dgm:cxn modelId="{A355B527-B0F1-4E47-8572-3DA00D76F601}" type="presOf" srcId="{FCD6565A-6A9A-4F71-9645-746EADA4B338}" destId="{BBFE9EAE-82AE-4394-9133-07F0F7211AF9}" srcOrd="0" destOrd="0" presId="urn:microsoft.com/office/officeart/2005/8/layout/chevron2"/>
    <dgm:cxn modelId="{DFB1B54C-1268-4AAA-96B4-28982012231A}" srcId="{AB42047E-7B80-4056-A1D4-D83FE02BC1CC}" destId="{FCD6565A-6A9A-4F71-9645-746EADA4B338}" srcOrd="0" destOrd="0" parTransId="{4FBD432D-50B9-48C0-BB96-F97224B4B1FA}" sibTransId="{BCA81CDD-3CB7-4491-92FE-CCE3D015306A}"/>
    <dgm:cxn modelId="{B76A9125-2319-439E-BABA-0707272BE310}" type="presOf" srcId="{B093CAA4-381C-4BE0-BD26-865CFCD2E093}" destId="{02F051C4-4F06-4115-B555-277887C59F68}" srcOrd="0" destOrd="0" presId="urn:microsoft.com/office/officeart/2005/8/layout/chevron2"/>
    <dgm:cxn modelId="{063390B3-169E-47F4-8632-A57E8544E27A}" type="presParOf" srcId="{9A6F0D21-B17C-4402-BCE8-F6DB6C2798E3}" destId="{7A044A1B-9006-4A6C-8642-57A2576CB7CD}" srcOrd="0" destOrd="0" presId="urn:microsoft.com/office/officeart/2005/8/layout/chevron2"/>
    <dgm:cxn modelId="{6299F073-908E-46CA-B9A6-9E664F684FE5}" type="presParOf" srcId="{7A044A1B-9006-4A6C-8642-57A2576CB7CD}" destId="{4CA01E13-DD5E-4353-B23F-DC8A9F2DE9F2}" srcOrd="0" destOrd="0" presId="urn:microsoft.com/office/officeart/2005/8/layout/chevron2"/>
    <dgm:cxn modelId="{DF00D06A-0D13-4E50-8145-E6F446686D1D}" type="presParOf" srcId="{7A044A1B-9006-4A6C-8642-57A2576CB7CD}" destId="{8E3E4FB9-D576-4681-9271-A5D5E649158F}" srcOrd="1" destOrd="0" presId="urn:microsoft.com/office/officeart/2005/8/layout/chevron2"/>
    <dgm:cxn modelId="{6302C291-903E-4893-8B21-3096886DBA0A}" type="presParOf" srcId="{9A6F0D21-B17C-4402-BCE8-F6DB6C2798E3}" destId="{D07750FB-F04F-43A5-8583-73D085C0CD96}" srcOrd="1" destOrd="0" presId="urn:microsoft.com/office/officeart/2005/8/layout/chevron2"/>
    <dgm:cxn modelId="{1D7B9F7A-61F8-4DF7-988C-542A3666668F}" type="presParOf" srcId="{9A6F0D21-B17C-4402-BCE8-F6DB6C2798E3}" destId="{9A0FB06F-0B1B-45E3-B4B5-C81F056DA5F1}" srcOrd="2" destOrd="0" presId="urn:microsoft.com/office/officeart/2005/8/layout/chevron2"/>
    <dgm:cxn modelId="{749DAABB-ED73-492A-85E5-B5BFD155DC86}" type="presParOf" srcId="{9A0FB06F-0B1B-45E3-B4B5-C81F056DA5F1}" destId="{00D296C5-6C81-4A76-965C-9765938C20F2}" srcOrd="0" destOrd="0" presId="urn:microsoft.com/office/officeart/2005/8/layout/chevron2"/>
    <dgm:cxn modelId="{4141D90A-EA2B-4E83-9B23-BEFE6AF7EEBD}" type="presParOf" srcId="{9A0FB06F-0B1B-45E3-B4B5-C81F056DA5F1}" destId="{02F051C4-4F06-4115-B555-277887C59F68}" srcOrd="1" destOrd="0" presId="urn:microsoft.com/office/officeart/2005/8/layout/chevron2"/>
    <dgm:cxn modelId="{2CECF108-A397-48F3-AED0-71CFDB05EEFF}" type="presParOf" srcId="{9A6F0D21-B17C-4402-BCE8-F6DB6C2798E3}" destId="{C63A85F5-1B21-4398-9953-F5A6D22C7F9C}" srcOrd="3" destOrd="0" presId="urn:microsoft.com/office/officeart/2005/8/layout/chevron2"/>
    <dgm:cxn modelId="{F145C0C0-21F9-4AB4-AE86-37B34ADF8A97}" type="presParOf" srcId="{9A6F0D21-B17C-4402-BCE8-F6DB6C2798E3}" destId="{3D322E44-0E23-4C14-AFCD-3E43A3A52509}" srcOrd="4" destOrd="0" presId="urn:microsoft.com/office/officeart/2005/8/layout/chevron2"/>
    <dgm:cxn modelId="{B797DE12-75E8-46EE-B7E9-26FD40CEDB8E}" type="presParOf" srcId="{3D322E44-0E23-4C14-AFCD-3E43A3A52509}" destId="{A17CB80C-E166-4B4A-8741-FF275F7272C5}" srcOrd="0" destOrd="0" presId="urn:microsoft.com/office/officeart/2005/8/layout/chevron2"/>
    <dgm:cxn modelId="{FC734464-AAD1-4EDD-81B9-65BED54FA6A4}" type="presParOf" srcId="{3D322E44-0E23-4C14-AFCD-3E43A3A52509}" destId="{BBFE9EAE-82AE-4394-9133-07F0F7211AF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284C6-43D6-4515-AFD6-E2E7520D43B0}"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pl-PL"/>
        </a:p>
      </dgm:t>
    </dgm:pt>
    <dgm:pt modelId="{E047FA4E-2607-4DC5-AF56-ECE237A537F3}">
      <dgm:prSet phldrT="[Tekst]"/>
      <dgm:spPr/>
      <dgm:t>
        <a:bodyPr/>
        <a:lstStyle/>
        <a:p>
          <a:r>
            <a:rPr lang="pl-PL" dirty="0"/>
            <a:t>Relacja między partnerem wiodącym i pozostałymi partnerami musi być partnerska. Realizacja projektu na każdym etapie i zarządzanie projektem muszą być wspólne. Jednym z elementów partnerstwa zapewnienia jest więc ustawowy wymóg (Art. 33 ust 3 ustawy wdrożeniowej), zgodnie z którym lider musi znaleźć partnera jeszcze przed złożeniem wniosku o dofinansowanie. Jest to jedna z czynności, pozwalających odróżnić zlecenie zadania w ramach projektu od realizacji projektu w partnerstwie.</a:t>
          </a:r>
        </a:p>
      </dgm:t>
    </dgm:pt>
    <dgm:pt modelId="{1621F88E-9FC4-4500-942D-C2143BA384B9}" type="parTrans" cxnId="{EE66EEA8-2AE6-44C8-A551-42C99535FB8F}">
      <dgm:prSet/>
      <dgm:spPr/>
      <dgm:t>
        <a:bodyPr/>
        <a:lstStyle/>
        <a:p>
          <a:endParaRPr lang="pl-PL"/>
        </a:p>
      </dgm:t>
    </dgm:pt>
    <dgm:pt modelId="{2013CD3A-18E3-4686-A5C4-C5BF26C4BBF3}" type="sibTrans" cxnId="{EE66EEA8-2AE6-44C8-A551-42C99535FB8F}">
      <dgm:prSet/>
      <dgm:spPr/>
      <dgm:t>
        <a:bodyPr/>
        <a:lstStyle/>
        <a:p>
          <a:endParaRPr lang="pl-PL"/>
        </a:p>
      </dgm:t>
    </dgm:pt>
    <dgm:pt modelId="{6E7C07DE-EF1F-491B-9A93-CB92A9366FCD}">
      <dgm:prSet/>
      <dgm:spPr/>
      <dgm:t>
        <a:bodyPr/>
        <a:lstStyle/>
        <a:p>
          <a:r>
            <a:rPr lang="pl-PL" dirty="0"/>
            <a:t>Struktura zarządzania powinna oddzielać zarządzanie strategiczne (realizowane przez wszystkich partnerów, np. poprzez powołaną do tego celu grupę sterującą) i zarządzanie administracyjne (realizowane przez wiodącego partnera).</a:t>
          </a:r>
        </a:p>
      </dgm:t>
    </dgm:pt>
    <dgm:pt modelId="{5093AD90-C8CE-4612-A7EA-015729AB39B3}" type="parTrans" cxnId="{AE21DF63-0770-4C26-896F-A02E54FFB8FF}">
      <dgm:prSet/>
      <dgm:spPr/>
      <dgm:t>
        <a:bodyPr/>
        <a:lstStyle/>
        <a:p>
          <a:endParaRPr lang="pl-PL"/>
        </a:p>
      </dgm:t>
    </dgm:pt>
    <dgm:pt modelId="{FCC40CF1-1551-4C3A-89F9-97EEB410CD11}" type="sibTrans" cxnId="{AE21DF63-0770-4C26-896F-A02E54FFB8FF}">
      <dgm:prSet/>
      <dgm:spPr/>
      <dgm:t>
        <a:bodyPr/>
        <a:lstStyle/>
        <a:p>
          <a:endParaRPr lang="pl-PL"/>
        </a:p>
      </dgm:t>
    </dgm:pt>
    <dgm:pt modelId="{463D9019-8D47-47F3-8B13-05E7250D90D7}" type="pres">
      <dgm:prSet presAssocID="{9D7284C6-43D6-4515-AFD6-E2E7520D43B0}" presName="Name0" presStyleCnt="0">
        <dgm:presLayoutVars>
          <dgm:dir/>
          <dgm:resizeHandles val="exact"/>
        </dgm:presLayoutVars>
      </dgm:prSet>
      <dgm:spPr/>
      <dgm:t>
        <a:bodyPr/>
        <a:lstStyle/>
        <a:p>
          <a:endParaRPr lang="pl-PL"/>
        </a:p>
      </dgm:t>
    </dgm:pt>
    <dgm:pt modelId="{64726360-C769-4664-87D9-B8331DB06167}" type="pres">
      <dgm:prSet presAssocID="{E047FA4E-2607-4DC5-AF56-ECE237A537F3}" presName="composite" presStyleCnt="0"/>
      <dgm:spPr/>
    </dgm:pt>
    <dgm:pt modelId="{5BA7C035-9955-44AE-AE1E-CCA1D094C728}" type="pres">
      <dgm:prSet presAssocID="{E047FA4E-2607-4DC5-AF56-ECE237A537F3}" presName="rect1" presStyleLbl="trAlignAcc1" presStyleIdx="0" presStyleCnt="2">
        <dgm:presLayoutVars>
          <dgm:bulletEnabled val="1"/>
        </dgm:presLayoutVars>
      </dgm:prSet>
      <dgm:spPr/>
      <dgm:t>
        <a:bodyPr/>
        <a:lstStyle/>
        <a:p>
          <a:endParaRPr lang="pl-PL"/>
        </a:p>
      </dgm:t>
    </dgm:pt>
    <dgm:pt modelId="{817C7B2A-A8B7-4C70-86D2-D1EDA29769AA}" type="pres">
      <dgm:prSet presAssocID="{E047FA4E-2607-4DC5-AF56-ECE237A537F3}" presName="rect2" presStyleLbl="fgImgPlace1" presStyleIdx="0" presStyleCnt="2" custScaleX="169415" custScaleY="34034" custLinFactNeighborX="-50143" custLinFactNeighborY="6965"/>
      <dgm:spPr/>
    </dgm:pt>
    <dgm:pt modelId="{B7C4BDFA-1576-44BC-8648-2883C8B042C9}" type="pres">
      <dgm:prSet presAssocID="{2013CD3A-18E3-4686-A5C4-C5BF26C4BBF3}" presName="sibTrans" presStyleCnt="0"/>
      <dgm:spPr/>
    </dgm:pt>
    <dgm:pt modelId="{03DAD09B-8981-4DD0-9D94-A06F8911FA6A}" type="pres">
      <dgm:prSet presAssocID="{6E7C07DE-EF1F-491B-9A93-CB92A9366FCD}" presName="composite" presStyleCnt="0"/>
      <dgm:spPr/>
    </dgm:pt>
    <dgm:pt modelId="{306C78EC-7FA0-4456-9A6C-9011AD1BEA11}" type="pres">
      <dgm:prSet presAssocID="{6E7C07DE-EF1F-491B-9A93-CB92A9366FCD}" presName="rect1" presStyleLbl="trAlignAcc1" presStyleIdx="1" presStyleCnt="2">
        <dgm:presLayoutVars>
          <dgm:bulletEnabled val="1"/>
        </dgm:presLayoutVars>
      </dgm:prSet>
      <dgm:spPr/>
      <dgm:t>
        <a:bodyPr/>
        <a:lstStyle/>
        <a:p>
          <a:endParaRPr lang="pl-PL"/>
        </a:p>
      </dgm:t>
    </dgm:pt>
    <dgm:pt modelId="{4ADC6167-11D9-4AC3-9374-1E4353C56791}" type="pres">
      <dgm:prSet presAssocID="{6E7C07DE-EF1F-491B-9A93-CB92A9366FCD}" presName="rect2" presStyleLbl="fgImgPlace1" presStyleIdx="1" presStyleCnt="2" custScaleX="171469" custScaleY="40898" custLinFactNeighborX="-26204" custLinFactNeighborY="4099"/>
      <dgm:spPr/>
    </dgm:pt>
  </dgm:ptLst>
  <dgm:cxnLst>
    <dgm:cxn modelId="{AE21DF63-0770-4C26-896F-A02E54FFB8FF}" srcId="{9D7284C6-43D6-4515-AFD6-E2E7520D43B0}" destId="{6E7C07DE-EF1F-491B-9A93-CB92A9366FCD}" srcOrd="1" destOrd="0" parTransId="{5093AD90-C8CE-4612-A7EA-015729AB39B3}" sibTransId="{FCC40CF1-1551-4C3A-89F9-97EEB410CD11}"/>
    <dgm:cxn modelId="{A1F12576-45B3-45BA-823F-D3B77AAC6B4C}" type="presOf" srcId="{6E7C07DE-EF1F-491B-9A93-CB92A9366FCD}" destId="{306C78EC-7FA0-4456-9A6C-9011AD1BEA11}" srcOrd="0" destOrd="0" presId="urn:microsoft.com/office/officeart/2008/layout/PictureStrips"/>
    <dgm:cxn modelId="{06E4B234-6333-48D7-815A-BDDD59F68A9F}" type="presOf" srcId="{E047FA4E-2607-4DC5-AF56-ECE237A537F3}" destId="{5BA7C035-9955-44AE-AE1E-CCA1D094C728}" srcOrd="0" destOrd="0" presId="urn:microsoft.com/office/officeart/2008/layout/PictureStrips"/>
    <dgm:cxn modelId="{EE66EEA8-2AE6-44C8-A551-42C99535FB8F}" srcId="{9D7284C6-43D6-4515-AFD6-E2E7520D43B0}" destId="{E047FA4E-2607-4DC5-AF56-ECE237A537F3}" srcOrd="0" destOrd="0" parTransId="{1621F88E-9FC4-4500-942D-C2143BA384B9}" sibTransId="{2013CD3A-18E3-4686-A5C4-C5BF26C4BBF3}"/>
    <dgm:cxn modelId="{C5889875-D838-450D-AFA3-2AC0991480D8}" type="presOf" srcId="{9D7284C6-43D6-4515-AFD6-E2E7520D43B0}" destId="{463D9019-8D47-47F3-8B13-05E7250D90D7}" srcOrd="0" destOrd="0" presId="urn:microsoft.com/office/officeart/2008/layout/PictureStrips"/>
    <dgm:cxn modelId="{B5BF7E17-5E48-4CA0-A50B-2821DA0199D1}" type="presParOf" srcId="{463D9019-8D47-47F3-8B13-05E7250D90D7}" destId="{64726360-C769-4664-87D9-B8331DB06167}" srcOrd="0" destOrd="0" presId="urn:microsoft.com/office/officeart/2008/layout/PictureStrips"/>
    <dgm:cxn modelId="{3AD3019A-7836-4092-8B1D-99691D91696B}" type="presParOf" srcId="{64726360-C769-4664-87D9-B8331DB06167}" destId="{5BA7C035-9955-44AE-AE1E-CCA1D094C728}" srcOrd="0" destOrd="0" presId="urn:microsoft.com/office/officeart/2008/layout/PictureStrips"/>
    <dgm:cxn modelId="{AB33F5C3-60B5-4B40-B565-2382C3544414}" type="presParOf" srcId="{64726360-C769-4664-87D9-B8331DB06167}" destId="{817C7B2A-A8B7-4C70-86D2-D1EDA29769AA}" srcOrd="1" destOrd="0" presId="urn:microsoft.com/office/officeart/2008/layout/PictureStrips"/>
    <dgm:cxn modelId="{8B4127FD-ADAD-44DA-8ABB-B089B648F6A5}" type="presParOf" srcId="{463D9019-8D47-47F3-8B13-05E7250D90D7}" destId="{B7C4BDFA-1576-44BC-8648-2883C8B042C9}" srcOrd="1" destOrd="0" presId="urn:microsoft.com/office/officeart/2008/layout/PictureStrips"/>
    <dgm:cxn modelId="{5B233150-5E35-4B74-9C71-401E6E5636FE}" type="presParOf" srcId="{463D9019-8D47-47F3-8B13-05E7250D90D7}" destId="{03DAD09B-8981-4DD0-9D94-A06F8911FA6A}" srcOrd="2" destOrd="0" presId="urn:microsoft.com/office/officeart/2008/layout/PictureStrips"/>
    <dgm:cxn modelId="{AAF2549E-32C1-44CE-BD98-4893DF56FF67}" type="presParOf" srcId="{03DAD09B-8981-4DD0-9D94-A06F8911FA6A}" destId="{306C78EC-7FA0-4456-9A6C-9011AD1BEA11}" srcOrd="0" destOrd="0" presId="urn:microsoft.com/office/officeart/2008/layout/PictureStrips"/>
    <dgm:cxn modelId="{A1402FFC-E2C7-4C1D-8821-3ABB76329C78}" type="presParOf" srcId="{03DAD09B-8981-4DD0-9D94-A06F8911FA6A}" destId="{4ADC6167-11D9-4AC3-9374-1E4353C5679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05BC92-0E69-4483-A5BF-6165DCED4A2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10F6215B-7FF1-48E7-A77E-A3FBE6CFA65B}">
      <dgm:prSet phldrT="[Tekst]" custT="1"/>
      <dgm:spPr/>
      <dgm:t>
        <a:bodyPr/>
        <a:lstStyle/>
        <a:p>
          <a:pPr algn="l"/>
          <a:r>
            <a:rPr lang="pl-PL" sz="2000" b="1" u="sng" dirty="0"/>
            <a:t>Łokietka 5. </a:t>
          </a:r>
          <a:r>
            <a:rPr lang="pl-PL" sz="2000" b="1" u="sng" dirty="0" err="1"/>
            <a:t>Infopunkt</a:t>
          </a:r>
          <a:r>
            <a:rPr lang="pl-PL" sz="2000" b="1" u="sng" dirty="0"/>
            <a:t> Nadodrze (Wrocław)</a:t>
          </a:r>
        </a:p>
        <a:p>
          <a:pPr algn="l"/>
          <a:r>
            <a:rPr lang="pl-PL" sz="1400" dirty="0"/>
            <a:t>Punkt informacyjny działa w ramach rewitalizacji Nadodrza. Informuje o planowanych i prowadzonych działaniach, organizuje debaty i spotkania z mieszkańcami, wydarzenia kulturalne ożywiające Nadodrze. Współpracuje on zarówno z lokalnymi przedsiębiorcami, jak i z osobami starszymi. </a:t>
          </a:r>
          <a:r>
            <a:rPr lang="pl-PL" sz="1400" dirty="0" err="1"/>
            <a:t>Infopunkt</a:t>
          </a:r>
          <a:r>
            <a:rPr lang="pl-PL" sz="1400" dirty="0"/>
            <a:t> jest prowadzony przez fundację dzięki dofinansowaniu miejskiemu. </a:t>
          </a:r>
        </a:p>
      </dgm:t>
    </dgm:pt>
    <dgm:pt modelId="{04C52C25-6D7F-49BA-8862-718652F22F62}" type="parTrans" cxnId="{A0BEE026-C493-4A56-B4B9-1A88F2113166}">
      <dgm:prSet/>
      <dgm:spPr/>
      <dgm:t>
        <a:bodyPr/>
        <a:lstStyle/>
        <a:p>
          <a:endParaRPr lang="pl-PL"/>
        </a:p>
      </dgm:t>
    </dgm:pt>
    <dgm:pt modelId="{A5D30B31-1A1F-4541-B926-034E1180776B}" type="sibTrans" cxnId="{A0BEE026-C493-4A56-B4B9-1A88F2113166}">
      <dgm:prSet/>
      <dgm:spPr/>
      <dgm:t>
        <a:bodyPr/>
        <a:lstStyle/>
        <a:p>
          <a:endParaRPr lang="pl-PL"/>
        </a:p>
      </dgm:t>
    </dgm:pt>
    <dgm:pt modelId="{9E4E9A95-D403-4EEF-9ADD-AD95596D92EC}" type="pres">
      <dgm:prSet presAssocID="{B605BC92-0E69-4483-A5BF-6165DCED4A2B}" presName="Name0" presStyleCnt="0">
        <dgm:presLayoutVars>
          <dgm:chMax/>
          <dgm:chPref/>
          <dgm:dir/>
        </dgm:presLayoutVars>
      </dgm:prSet>
      <dgm:spPr/>
      <dgm:t>
        <a:bodyPr/>
        <a:lstStyle/>
        <a:p>
          <a:endParaRPr lang="pl-PL"/>
        </a:p>
      </dgm:t>
    </dgm:pt>
    <dgm:pt modelId="{67D7A12B-3F2A-49AE-B3A6-223294B73276}" type="pres">
      <dgm:prSet presAssocID="{10F6215B-7FF1-48E7-A77E-A3FBE6CFA65B}" presName="composite" presStyleCnt="0">
        <dgm:presLayoutVars>
          <dgm:chMax/>
          <dgm:chPref/>
        </dgm:presLayoutVars>
      </dgm:prSet>
      <dgm:spPr/>
    </dgm:pt>
    <dgm:pt modelId="{97C6A39C-D85F-4A86-9E4C-AB2D429C0FC8}" type="pres">
      <dgm:prSet presAssocID="{10F6215B-7FF1-48E7-A77E-A3FBE6CFA65B}" presName="Image"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a:solidFill>
            <a:schemeClr val="accent5">
              <a:lumMod val="20000"/>
              <a:lumOff val="80000"/>
            </a:schemeClr>
          </a:solidFill>
        </a:ln>
      </dgm:spPr>
      <dgm:t>
        <a:bodyPr/>
        <a:lstStyle/>
        <a:p>
          <a:endParaRPr lang="pl-PL"/>
        </a:p>
      </dgm:t>
    </dgm:pt>
    <dgm:pt modelId="{81AB5989-9899-4B6D-8954-BE97B07563D2}" type="pres">
      <dgm:prSet presAssocID="{10F6215B-7FF1-48E7-A77E-A3FBE6CFA65B}" presName="ParentText" presStyleLbl="revTx" presStyleIdx="0" presStyleCnt="1" custScaleY="109652">
        <dgm:presLayoutVars>
          <dgm:chMax val="0"/>
          <dgm:chPref val="0"/>
          <dgm:bulletEnabled val="1"/>
        </dgm:presLayoutVars>
      </dgm:prSet>
      <dgm:spPr/>
      <dgm:t>
        <a:bodyPr/>
        <a:lstStyle/>
        <a:p>
          <a:endParaRPr lang="pl-PL"/>
        </a:p>
      </dgm:t>
    </dgm:pt>
    <dgm:pt modelId="{3A7A7175-2407-4505-A3AA-7995C6D2A66F}" type="pres">
      <dgm:prSet presAssocID="{10F6215B-7FF1-48E7-A77E-A3FBE6CFA65B}" presName="tlFrame" presStyleLbl="node1" presStyleIdx="0" presStyleCnt="4"/>
      <dgm:spPr/>
    </dgm:pt>
    <dgm:pt modelId="{31213FE0-7241-437D-A8D3-BDB462876476}" type="pres">
      <dgm:prSet presAssocID="{10F6215B-7FF1-48E7-A77E-A3FBE6CFA65B}" presName="trFrame" presStyleLbl="node1" presStyleIdx="1" presStyleCnt="4"/>
      <dgm:spPr/>
    </dgm:pt>
    <dgm:pt modelId="{11A278DE-61B0-49AE-8DAF-56F11A660E12}" type="pres">
      <dgm:prSet presAssocID="{10F6215B-7FF1-48E7-A77E-A3FBE6CFA65B}" presName="blFrame" presStyleLbl="node1" presStyleIdx="2" presStyleCnt="4"/>
      <dgm:spPr/>
    </dgm:pt>
    <dgm:pt modelId="{34FF106F-1430-409A-A667-6EC528F381B8}" type="pres">
      <dgm:prSet presAssocID="{10F6215B-7FF1-48E7-A77E-A3FBE6CFA65B}" presName="brFrame" presStyleLbl="node1" presStyleIdx="3" presStyleCnt="4"/>
      <dgm:spPr/>
    </dgm:pt>
  </dgm:ptLst>
  <dgm:cxnLst>
    <dgm:cxn modelId="{340BCFE3-7036-429F-B102-0CA7EE2D4E36}" type="presOf" srcId="{B605BC92-0E69-4483-A5BF-6165DCED4A2B}" destId="{9E4E9A95-D403-4EEF-9ADD-AD95596D92EC}" srcOrd="0" destOrd="0" presId="urn:microsoft.com/office/officeart/2009/3/layout/FramedTextPicture"/>
    <dgm:cxn modelId="{4E9D4346-19C8-4E5A-9295-2076CF73DD77}" type="presOf" srcId="{10F6215B-7FF1-48E7-A77E-A3FBE6CFA65B}" destId="{81AB5989-9899-4B6D-8954-BE97B07563D2}" srcOrd="0" destOrd="0" presId="urn:microsoft.com/office/officeart/2009/3/layout/FramedTextPicture"/>
    <dgm:cxn modelId="{A0BEE026-C493-4A56-B4B9-1A88F2113166}" srcId="{B605BC92-0E69-4483-A5BF-6165DCED4A2B}" destId="{10F6215B-7FF1-48E7-A77E-A3FBE6CFA65B}" srcOrd="0" destOrd="0" parTransId="{04C52C25-6D7F-49BA-8862-718652F22F62}" sibTransId="{A5D30B31-1A1F-4541-B926-034E1180776B}"/>
    <dgm:cxn modelId="{DEAFD007-33F0-4D96-A568-4EFA494A7EEF}" type="presParOf" srcId="{9E4E9A95-D403-4EEF-9ADD-AD95596D92EC}" destId="{67D7A12B-3F2A-49AE-B3A6-223294B73276}" srcOrd="0" destOrd="0" presId="urn:microsoft.com/office/officeart/2009/3/layout/FramedTextPicture"/>
    <dgm:cxn modelId="{24299F38-2A70-4AC3-8B7D-2EA6A91EA38C}" type="presParOf" srcId="{67D7A12B-3F2A-49AE-B3A6-223294B73276}" destId="{97C6A39C-D85F-4A86-9E4C-AB2D429C0FC8}" srcOrd="0" destOrd="0" presId="urn:microsoft.com/office/officeart/2009/3/layout/FramedTextPicture"/>
    <dgm:cxn modelId="{2DDA7C59-A457-4D4C-87C8-3B6DDD808A10}" type="presParOf" srcId="{67D7A12B-3F2A-49AE-B3A6-223294B73276}" destId="{81AB5989-9899-4B6D-8954-BE97B07563D2}" srcOrd="1" destOrd="0" presId="urn:microsoft.com/office/officeart/2009/3/layout/FramedTextPicture"/>
    <dgm:cxn modelId="{547FCB73-5314-4C87-A50B-FCBC46838839}" type="presParOf" srcId="{67D7A12B-3F2A-49AE-B3A6-223294B73276}" destId="{3A7A7175-2407-4505-A3AA-7995C6D2A66F}" srcOrd="2" destOrd="0" presId="urn:microsoft.com/office/officeart/2009/3/layout/FramedTextPicture"/>
    <dgm:cxn modelId="{8CA08CB4-7A45-4F5D-8D5C-9DA755F81442}" type="presParOf" srcId="{67D7A12B-3F2A-49AE-B3A6-223294B73276}" destId="{31213FE0-7241-437D-A8D3-BDB462876476}" srcOrd="3" destOrd="0" presId="urn:microsoft.com/office/officeart/2009/3/layout/FramedTextPicture"/>
    <dgm:cxn modelId="{6C46D0FB-A5B3-4780-B9C2-8F444E090703}" type="presParOf" srcId="{67D7A12B-3F2A-49AE-B3A6-223294B73276}" destId="{11A278DE-61B0-49AE-8DAF-56F11A660E12}" srcOrd="4" destOrd="0" presId="urn:microsoft.com/office/officeart/2009/3/layout/FramedTextPicture"/>
    <dgm:cxn modelId="{436C1763-095B-4522-8CD0-0DCD8A515C06}" type="presParOf" srcId="{67D7A12B-3F2A-49AE-B3A6-223294B73276}" destId="{34FF106F-1430-409A-A667-6EC528F381B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05BC92-0E69-4483-A5BF-6165DCED4A2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10F6215B-7FF1-48E7-A77E-A3FBE6CFA65B}">
      <dgm:prSet phldrT="[Tekst]" custT="1"/>
      <dgm:spPr/>
      <dgm:t>
        <a:bodyPr/>
        <a:lstStyle/>
        <a:p>
          <a:pPr algn="l"/>
          <a:r>
            <a:rPr lang="pl-PL" sz="2000" b="1" u="sng" dirty="0"/>
            <a:t>Centrum Asystentów Osobistych Osób Niepełnosprawnych (Wrocław)</a:t>
          </a:r>
        </a:p>
        <a:p>
          <a:pPr algn="l"/>
          <a:r>
            <a:rPr lang="pl-PL" sz="1400" dirty="0"/>
            <a:t>Projekt MOPS, uwzględniony w LPR Wrocławia i zakładający realizację w partnerstwie z organizacją pozarządową. Centrum ma zapewnić osobom z niepełnosprawnością usługi asystenta osobistego. Będzie on  pomagał w samodzielnym i aktywnym funkcjonowaniu, wypełniając te czynności, których osoba z niepełnosprawnością nie wykonuje samodzielnie. Wsparcie ma być adresowane do min. 60 osób ze znacznym i umiarkowanym stopniem niepełnosprawności. Wyszkolonych i zatrudnionych zostanie 20 asystentów.</a:t>
          </a:r>
        </a:p>
      </dgm:t>
    </dgm:pt>
    <dgm:pt modelId="{04C52C25-6D7F-49BA-8862-718652F22F62}" type="parTrans" cxnId="{A0BEE026-C493-4A56-B4B9-1A88F2113166}">
      <dgm:prSet/>
      <dgm:spPr/>
      <dgm:t>
        <a:bodyPr/>
        <a:lstStyle/>
        <a:p>
          <a:endParaRPr lang="pl-PL"/>
        </a:p>
      </dgm:t>
    </dgm:pt>
    <dgm:pt modelId="{A5D30B31-1A1F-4541-B926-034E1180776B}" type="sibTrans" cxnId="{A0BEE026-C493-4A56-B4B9-1A88F2113166}">
      <dgm:prSet/>
      <dgm:spPr/>
      <dgm:t>
        <a:bodyPr/>
        <a:lstStyle/>
        <a:p>
          <a:endParaRPr lang="pl-PL"/>
        </a:p>
      </dgm:t>
    </dgm:pt>
    <dgm:pt modelId="{9E4E9A95-D403-4EEF-9ADD-AD95596D92EC}" type="pres">
      <dgm:prSet presAssocID="{B605BC92-0E69-4483-A5BF-6165DCED4A2B}" presName="Name0" presStyleCnt="0">
        <dgm:presLayoutVars>
          <dgm:chMax/>
          <dgm:chPref/>
          <dgm:dir/>
        </dgm:presLayoutVars>
      </dgm:prSet>
      <dgm:spPr/>
      <dgm:t>
        <a:bodyPr/>
        <a:lstStyle/>
        <a:p>
          <a:endParaRPr lang="pl-PL"/>
        </a:p>
      </dgm:t>
    </dgm:pt>
    <dgm:pt modelId="{67D7A12B-3F2A-49AE-B3A6-223294B73276}" type="pres">
      <dgm:prSet presAssocID="{10F6215B-7FF1-48E7-A77E-A3FBE6CFA65B}" presName="composite" presStyleCnt="0">
        <dgm:presLayoutVars>
          <dgm:chMax/>
          <dgm:chPref/>
        </dgm:presLayoutVars>
      </dgm:prSet>
      <dgm:spPr/>
    </dgm:pt>
    <dgm:pt modelId="{97C6A39C-D85F-4A86-9E4C-AB2D429C0FC8}" type="pres">
      <dgm:prSet presAssocID="{10F6215B-7FF1-48E7-A77E-A3FBE6CFA65B}" presName="Image"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solidFill>
            <a:schemeClr val="accent5">
              <a:lumMod val="20000"/>
              <a:lumOff val="80000"/>
            </a:schemeClr>
          </a:solidFill>
        </a:ln>
      </dgm:spPr>
      <dgm:t>
        <a:bodyPr/>
        <a:lstStyle/>
        <a:p>
          <a:endParaRPr lang="pl-PL"/>
        </a:p>
      </dgm:t>
    </dgm:pt>
    <dgm:pt modelId="{81AB5989-9899-4B6D-8954-BE97B07563D2}" type="pres">
      <dgm:prSet presAssocID="{10F6215B-7FF1-48E7-A77E-A3FBE6CFA65B}" presName="ParentText" presStyleLbl="revTx" presStyleIdx="0" presStyleCnt="1" custScaleY="109652">
        <dgm:presLayoutVars>
          <dgm:chMax val="0"/>
          <dgm:chPref val="0"/>
          <dgm:bulletEnabled val="1"/>
        </dgm:presLayoutVars>
      </dgm:prSet>
      <dgm:spPr/>
      <dgm:t>
        <a:bodyPr/>
        <a:lstStyle/>
        <a:p>
          <a:endParaRPr lang="pl-PL"/>
        </a:p>
      </dgm:t>
    </dgm:pt>
    <dgm:pt modelId="{3A7A7175-2407-4505-A3AA-7995C6D2A66F}" type="pres">
      <dgm:prSet presAssocID="{10F6215B-7FF1-48E7-A77E-A3FBE6CFA65B}" presName="tlFrame" presStyleLbl="node1" presStyleIdx="0" presStyleCnt="4"/>
      <dgm:spPr/>
    </dgm:pt>
    <dgm:pt modelId="{31213FE0-7241-437D-A8D3-BDB462876476}" type="pres">
      <dgm:prSet presAssocID="{10F6215B-7FF1-48E7-A77E-A3FBE6CFA65B}" presName="trFrame" presStyleLbl="node1" presStyleIdx="1" presStyleCnt="4"/>
      <dgm:spPr/>
    </dgm:pt>
    <dgm:pt modelId="{11A278DE-61B0-49AE-8DAF-56F11A660E12}" type="pres">
      <dgm:prSet presAssocID="{10F6215B-7FF1-48E7-A77E-A3FBE6CFA65B}" presName="blFrame" presStyleLbl="node1" presStyleIdx="2" presStyleCnt="4"/>
      <dgm:spPr/>
    </dgm:pt>
    <dgm:pt modelId="{34FF106F-1430-409A-A667-6EC528F381B8}" type="pres">
      <dgm:prSet presAssocID="{10F6215B-7FF1-48E7-A77E-A3FBE6CFA65B}" presName="brFrame" presStyleLbl="node1" presStyleIdx="3" presStyleCnt="4"/>
      <dgm:spPr/>
    </dgm:pt>
  </dgm:ptLst>
  <dgm:cxnLst>
    <dgm:cxn modelId="{7E79B386-8320-449A-8EEA-8E9D52D29766}" type="presOf" srcId="{10F6215B-7FF1-48E7-A77E-A3FBE6CFA65B}" destId="{81AB5989-9899-4B6D-8954-BE97B07563D2}" srcOrd="0" destOrd="0" presId="urn:microsoft.com/office/officeart/2009/3/layout/FramedTextPicture"/>
    <dgm:cxn modelId="{8042A742-0893-49BD-BBFC-1706FDDC737F}" type="presOf" srcId="{B605BC92-0E69-4483-A5BF-6165DCED4A2B}" destId="{9E4E9A95-D403-4EEF-9ADD-AD95596D92EC}" srcOrd="0" destOrd="0" presId="urn:microsoft.com/office/officeart/2009/3/layout/FramedTextPicture"/>
    <dgm:cxn modelId="{A0BEE026-C493-4A56-B4B9-1A88F2113166}" srcId="{B605BC92-0E69-4483-A5BF-6165DCED4A2B}" destId="{10F6215B-7FF1-48E7-A77E-A3FBE6CFA65B}" srcOrd="0" destOrd="0" parTransId="{04C52C25-6D7F-49BA-8862-718652F22F62}" sibTransId="{A5D30B31-1A1F-4541-B926-034E1180776B}"/>
    <dgm:cxn modelId="{0819DA88-B09B-42D6-8EEC-43ABC45B3267}" type="presParOf" srcId="{9E4E9A95-D403-4EEF-9ADD-AD95596D92EC}" destId="{67D7A12B-3F2A-49AE-B3A6-223294B73276}" srcOrd="0" destOrd="0" presId="urn:microsoft.com/office/officeart/2009/3/layout/FramedTextPicture"/>
    <dgm:cxn modelId="{0E3173C9-E2D2-4AA9-95E7-0FF59999CC4F}" type="presParOf" srcId="{67D7A12B-3F2A-49AE-B3A6-223294B73276}" destId="{97C6A39C-D85F-4A86-9E4C-AB2D429C0FC8}" srcOrd="0" destOrd="0" presId="urn:microsoft.com/office/officeart/2009/3/layout/FramedTextPicture"/>
    <dgm:cxn modelId="{1AEC3A86-6F5E-47C5-A081-9D4F8017840C}" type="presParOf" srcId="{67D7A12B-3F2A-49AE-B3A6-223294B73276}" destId="{81AB5989-9899-4B6D-8954-BE97B07563D2}" srcOrd="1" destOrd="0" presId="urn:microsoft.com/office/officeart/2009/3/layout/FramedTextPicture"/>
    <dgm:cxn modelId="{176B1211-EC8A-4189-9BE9-1F3CB748E93B}" type="presParOf" srcId="{67D7A12B-3F2A-49AE-B3A6-223294B73276}" destId="{3A7A7175-2407-4505-A3AA-7995C6D2A66F}" srcOrd="2" destOrd="0" presId="urn:microsoft.com/office/officeart/2009/3/layout/FramedTextPicture"/>
    <dgm:cxn modelId="{8080ED23-38DA-4125-A622-CD67BD2CFBF8}" type="presParOf" srcId="{67D7A12B-3F2A-49AE-B3A6-223294B73276}" destId="{31213FE0-7241-437D-A8D3-BDB462876476}" srcOrd="3" destOrd="0" presId="urn:microsoft.com/office/officeart/2009/3/layout/FramedTextPicture"/>
    <dgm:cxn modelId="{61C917B6-2EAC-49F6-8D26-3736394747E8}" type="presParOf" srcId="{67D7A12B-3F2A-49AE-B3A6-223294B73276}" destId="{11A278DE-61B0-49AE-8DAF-56F11A660E12}" srcOrd="4" destOrd="0" presId="urn:microsoft.com/office/officeart/2009/3/layout/FramedTextPicture"/>
    <dgm:cxn modelId="{988BA386-32C7-41B1-839E-7CE29CA151F2}" type="presParOf" srcId="{67D7A12B-3F2A-49AE-B3A6-223294B73276}" destId="{34FF106F-1430-409A-A667-6EC528F381B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CB967-1F0D-41BE-8C62-BF1EA6AA1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E5A454A1-BF4E-4782-B1D4-2405D119B6FA}">
      <dgm:prSet/>
      <dgm:spPr/>
      <dgm:t>
        <a:bodyPr/>
        <a:lstStyle/>
        <a:p>
          <a:r>
            <a:rPr lang="pl-PL" dirty="0"/>
            <a:t>lipiec-sierpień 2015 r. – prezentacja założeń programu z zaproszeniem do składania informacji o ideach, potrzebach, projektach infrastrukturalnych, społecznych i innych, pożądanych do realizacji przez Interesariuszy na obszarze Przedmieścia Oławskiego oraz Nadodrza i terenach bezpośrednio do nich przylegających,</a:t>
          </a:r>
        </a:p>
      </dgm:t>
    </dgm:pt>
    <dgm:pt modelId="{731B4399-B74F-4E31-B73C-0225A780652B}" type="parTrans" cxnId="{5CBBBA92-6988-4B38-8B75-641A9F8794C2}">
      <dgm:prSet/>
      <dgm:spPr/>
      <dgm:t>
        <a:bodyPr/>
        <a:lstStyle/>
        <a:p>
          <a:endParaRPr lang="pl-PL"/>
        </a:p>
      </dgm:t>
    </dgm:pt>
    <dgm:pt modelId="{C23FE350-3833-4534-B99C-7D2F5A3D1C46}" type="sibTrans" cxnId="{5CBBBA92-6988-4B38-8B75-641A9F8794C2}">
      <dgm:prSet/>
      <dgm:spPr/>
      <dgm:t>
        <a:bodyPr/>
        <a:lstStyle/>
        <a:p>
          <a:endParaRPr lang="pl-PL"/>
        </a:p>
      </dgm:t>
    </dgm:pt>
    <dgm:pt modelId="{BAE6365B-EE63-4E0A-BC16-2FA67EAAA42C}">
      <dgm:prSet/>
      <dgm:spPr/>
      <dgm:t>
        <a:bodyPr/>
        <a:lstStyle/>
        <a:p>
          <a:r>
            <a:rPr lang="pl-PL" dirty="0"/>
            <a:t>październik 2015 r. - spotkanie konsultacyjne z przedstawicielami jednostek organizacyjnych Urzędu Miejskiego Wrocławia, prezentacja roboczej wersji dokumentu; zaproszenie do składania uwag do dokumentu oraz uzupełnienia brakujących informacji dotyczących planów inwestycyjnych oraz potrzeb w wyżej wymienionych obszarach,</a:t>
          </a:r>
        </a:p>
      </dgm:t>
    </dgm:pt>
    <dgm:pt modelId="{2B3CECE7-BE78-4A18-81FE-09518D297284}" type="parTrans" cxnId="{39DA2110-CCDA-4A82-99DF-2B75E391F64E}">
      <dgm:prSet/>
      <dgm:spPr/>
      <dgm:t>
        <a:bodyPr/>
        <a:lstStyle/>
        <a:p>
          <a:endParaRPr lang="pl-PL"/>
        </a:p>
      </dgm:t>
    </dgm:pt>
    <dgm:pt modelId="{128462B4-2336-4414-A780-05A78648E4F4}" type="sibTrans" cxnId="{39DA2110-CCDA-4A82-99DF-2B75E391F64E}">
      <dgm:prSet/>
      <dgm:spPr/>
      <dgm:t>
        <a:bodyPr/>
        <a:lstStyle/>
        <a:p>
          <a:endParaRPr lang="pl-PL"/>
        </a:p>
      </dgm:t>
    </dgm:pt>
    <dgm:pt modelId="{4DA4E6FD-469B-4C73-9C50-B46F483E078B}">
      <dgm:prSet/>
      <dgm:spPr/>
      <dgm:t>
        <a:bodyPr/>
        <a:lstStyle/>
        <a:p>
          <a:r>
            <a:rPr lang="pl-PL" dirty="0"/>
            <a:t>listopad-grudzień 2015 r. - spotkania konsultacyjne na Przedmieściu Oławskim oraz na Nadodrzu dla wszystkich Interesariuszy, dyskusja na temat roboczej wersji dokumentu; zaproszenie do składania uwag do dokumentu oraz uzupełnienia brakujących informacji dotyczących planów inwestycyjnych oraz potrzeb w wyżej wymienionych obszarach,</a:t>
          </a:r>
        </a:p>
      </dgm:t>
    </dgm:pt>
    <dgm:pt modelId="{234C32A0-68B9-473D-B020-8383A945E57E}" type="parTrans" cxnId="{BA45FB23-160B-4992-AB99-7D6D70A24764}">
      <dgm:prSet/>
      <dgm:spPr/>
      <dgm:t>
        <a:bodyPr/>
        <a:lstStyle/>
        <a:p>
          <a:endParaRPr lang="pl-PL"/>
        </a:p>
      </dgm:t>
    </dgm:pt>
    <dgm:pt modelId="{FA8AF3B5-FC71-4747-A833-9FD2EEF48107}" type="sibTrans" cxnId="{BA45FB23-160B-4992-AB99-7D6D70A24764}">
      <dgm:prSet/>
      <dgm:spPr/>
      <dgm:t>
        <a:bodyPr/>
        <a:lstStyle/>
        <a:p>
          <a:endParaRPr lang="pl-PL"/>
        </a:p>
      </dgm:t>
    </dgm:pt>
    <dgm:pt modelId="{2FD0D73A-BE24-4504-B45E-EA6EB9CA86D8}">
      <dgm:prSet/>
      <dgm:spPr/>
      <dgm:t>
        <a:bodyPr/>
        <a:lstStyle/>
        <a:p>
          <a:r>
            <a:rPr lang="pl-PL" dirty="0"/>
            <a:t>grudzień 2015 r. - spotkanie z przedstawicielami Rady Miejskiej Wrocławia, zaprezentowanie wersji roboczej dokumentu oraz dyskusja na temat założeń programu; spotkanie z zarządcami reprezentującymi wspólnoty mieszkaniowe z obszaru Przedmieścia Oławskiego, prezentacja założeń programu, dyskusja na temat zamierzeń inwestycyjnych oraz potrzeb, możliwości realizacji poszczególnych działań oraz współpracy,</a:t>
          </a:r>
        </a:p>
      </dgm:t>
    </dgm:pt>
    <dgm:pt modelId="{E743711C-44D5-490C-AE64-98C4501D8EE9}" type="parTrans" cxnId="{0CC6DB11-C9A4-42C8-A676-19A0A55E4DC0}">
      <dgm:prSet/>
      <dgm:spPr/>
      <dgm:t>
        <a:bodyPr/>
        <a:lstStyle/>
        <a:p>
          <a:endParaRPr lang="pl-PL"/>
        </a:p>
      </dgm:t>
    </dgm:pt>
    <dgm:pt modelId="{9BD5C6DB-E35F-4D36-8CCA-96171CE357A6}" type="sibTrans" cxnId="{0CC6DB11-C9A4-42C8-A676-19A0A55E4DC0}">
      <dgm:prSet/>
      <dgm:spPr/>
      <dgm:t>
        <a:bodyPr/>
        <a:lstStyle/>
        <a:p>
          <a:endParaRPr lang="pl-PL"/>
        </a:p>
      </dgm:t>
    </dgm:pt>
    <dgm:pt modelId="{5CFEC9AB-51DE-4696-815F-BFF4EC8F1E8D}">
      <dgm:prSet/>
      <dgm:spPr/>
      <dgm:t>
        <a:bodyPr/>
        <a:lstStyle/>
        <a:p>
          <a:r>
            <a:rPr lang="pl-PL" dirty="0"/>
            <a:t>styczeń-luty 2016 r. - spotkania konsultacyjne dla wszystkich Interesariuszy na Przedmieściu Oławskim oraz na Nadodrzu, dyskusja nad roboczą wersją dokumentu, zaproszenie do składania uwag do dokumentu oraz uzupełnienia brakujących informacji dotyczących planów inwestycyjnych oraz potrzeb Interesariuszy. </a:t>
          </a:r>
        </a:p>
      </dgm:t>
    </dgm:pt>
    <dgm:pt modelId="{2B2EA3AA-B25B-453B-BB19-D7EB3C22999B}" type="parTrans" cxnId="{959EE0C4-14A5-4C1E-B963-C7F2C116F89B}">
      <dgm:prSet/>
      <dgm:spPr/>
      <dgm:t>
        <a:bodyPr/>
        <a:lstStyle/>
        <a:p>
          <a:endParaRPr lang="pl-PL"/>
        </a:p>
      </dgm:t>
    </dgm:pt>
    <dgm:pt modelId="{45682FDC-39A9-41A7-B97A-88BFE9BDCADD}" type="sibTrans" cxnId="{959EE0C4-14A5-4C1E-B963-C7F2C116F89B}">
      <dgm:prSet/>
      <dgm:spPr/>
      <dgm:t>
        <a:bodyPr/>
        <a:lstStyle/>
        <a:p>
          <a:endParaRPr lang="pl-PL"/>
        </a:p>
      </dgm:t>
    </dgm:pt>
    <dgm:pt modelId="{DB621818-68CD-4D0B-A5DF-1477E585E13E}" type="pres">
      <dgm:prSet presAssocID="{B81CB967-1F0D-41BE-8C62-BF1EA6AA18AC}" presName="linear" presStyleCnt="0">
        <dgm:presLayoutVars>
          <dgm:animLvl val="lvl"/>
          <dgm:resizeHandles val="exact"/>
        </dgm:presLayoutVars>
      </dgm:prSet>
      <dgm:spPr/>
      <dgm:t>
        <a:bodyPr/>
        <a:lstStyle/>
        <a:p>
          <a:endParaRPr lang="pl-PL"/>
        </a:p>
      </dgm:t>
    </dgm:pt>
    <dgm:pt modelId="{A1D29222-DECF-40FF-8CFC-6D6A831F9A77}" type="pres">
      <dgm:prSet presAssocID="{E5A454A1-BF4E-4782-B1D4-2405D119B6FA}" presName="parentText" presStyleLbl="node1" presStyleIdx="0" presStyleCnt="5">
        <dgm:presLayoutVars>
          <dgm:chMax val="0"/>
          <dgm:bulletEnabled val="1"/>
        </dgm:presLayoutVars>
      </dgm:prSet>
      <dgm:spPr/>
      <dgm:t>
        <a:bodyPr/>
        <a:lstStyle/>
        <a:p>
          <a:endParaRPr lang="pl-PL"/>
        </a:p>
      </dgm:t>
    </dgm:pt>
    <dgm:pt modelId="{3EB31701-0970-419B-A356-8F581EAA7A17}" type="pres">
      <dgm:prSet presAssocID="{C23FE350-3833-4534-B99C-7D2F5A3D1C46}" presName="spacer" presStyleCnt="0"/>
      <dgm:spPr/>
    </dgm:pt>
    <dgm:pt modelId="{88D55C5F-D959-49F1-A2B4-6DAA75300AD3}" type="pres">
      <dgm:prSet presAssocID="{BAE6365B-EE63-4E0A-BC16-2FA67EAAA42C}" presName="parentText" presStyleLbl="node1" presStyleIdx="1" presStyleCnt="5">
        <dgm:presLayoutVars>
          <dgm:chMax val="0"/>
          <dgm:bulletEnabled val="1"/>
        </dgm:presLayoutVars>
      </dgm:prSet>
      <dgm:spPr/>
      <dgm:t>
        <a:bodyPr/>
        <a:lstStyle/>
        <a:p>
          <a:endParaRPr lang="pl-PL"/>
        </a:p>
      </dgm:t>
    </dgm:pt>
    <dgm:pt modelId="{82E863C4-F9A6-4B36-9DEA-A0FC31B6D529}" type="pres">
      <dgm:prSet presAssocID="{128462B4-2336-4414-A780-05A78648E4F4}" presName="spacer" presStyleCnt="0"/>
      <dgm:spPr/>
    </dgm:pt>
    <dgm:pt modelId="{6D967AFC-EBD4-43AB-82C8-C973F4343ECE}" type="pres">
      <dgm:prSet presAssocID="{4DA4E6FD-469B-4C73-9C50-B46F483E078B}" presName="parentText" presStyleLbl="node1" presStyleIdx="2" presStyleCnt="5">
        <dgm:presLayoutVars>
          <dgm:chMax val="0"/>
          <dgm:bulletEnabled val="1"/>
        </dgm:presLayoutVars>
      </dgm:prSet>
      <dgm:spPr/>
      <dgm:t>
        <a:bodyPr/>
        <a:lstStyle/>
        <a:p>
          <a:endParaRPr lang="pl-PL"/>
        </a:p>
      </dgm:t>
    </dgm:pt>
    <dgm:pt modelId="{9B2B9E9A-A6F5-4A95-8BB7-60412E77CA77}" type="pres">
      <dgm:prSet presAssocID="{FA8AF3B5-FC71-4747-A833-9FD2EEF48107}" presName="spacer" presStyleCnt="0"/>
      <dgm:spPr/>
    </dgm:pt>
    <dgm:pt modelId="{746DE861-02FF-4D51-95BC-8AD906F3FCAE}" type="pres">
      <dgm:prSet presAssocID="{2FD0D73A-BE24-4504-B45E-EA6EB9CA86D8}" presName="parentText" presStyleLbl="node1" presStyleIdx="3" presStyleCnt="5">
        <dgm:presLayoutVars>
          <dgm:chMax val="0"/>
          <dgm:bulletEnabled val="1"/>
        </dgm:presLayoutVars>
      </dgm:prSet>
      <dgm:spPr/>
      <dgm:t>
        <a:bodyPr/>
        <a:lstStyle/>
        <a:p>
          <a:endParaRPr lang="pl-PL"/>
        </a:p>
      </dgm:t>
    </dgm:pt>
    <dgm:pt modelId="{BA85BB0D-D1EB-4516-9F31-FE9827956EA6}" type="pres">
      <dgm:prSet presAssocID="{9BD5C6DB-E35F-4D36-8CCA-96171CE357A6}" presName="spacer" presStyleCnt="0"/>
      <dgm:spPr/>
    </dgm:pt>
    <dgm:pt modelId="{11BDCA4B-1E91-4555-A3D0-1C80ACAE6B7D}" type="pres">
      <dgm:prSet presAssocID="{5CFEC9AB-51DE-4696-815F-BFF4EC8F1E8D}" presName="parentText" presStyleLbl="node1" presStyleIdx="4" presStyleCnt="5">
        <dgm:presLayoutVars>
          <dgm:chMax val="0"/>
          <dgm:bulletEnabled val="1"/>
        </dgm:presLayoutVars>
      </dgm:prSet>
      <dgm:spPr/>
      <dgm:t>
        <a:bodyPr/>
        <a:lstStyle/>
        <a:p>
          <a:endParaRPr lang="pl-PL"/>
        </a:p>
      </dgm:t>
    </dgm:pt>
  </dgm:ptLst>
  <dgm:cxnLst>
    <dgm:cxn modelId="{5CBBBA92-6988-4B38-8B75-641A9F8794C2}" srcId="{B81CB967-1F0D-41BE-8C62-BF1EA6AA18AC}" destId="{E5A454A1-BF4E-4782-B1D4-2405D119B6FA}" srcOrd="0" destOrd="0" parTransId="{731B4399-B74F-4E31-B73C-0225A780652B}" sibTransId="{C23FE350-3833-4534-B99C-7D2F5A3D1C46}"/>
    <dgm:cxn modelId="{61F87391-7BA8-4C65-814D-A3261B7788AB}" type="presOf" srcId="{E5A454A1-BF4E-4782-B1D4-2405D119B6FA}" destId="{A1D29222-DECF-40FF-8CFC-6D6A831F9A77}" srcOrd="0" destOrd="0" presId="urn:microsoft.com/office/officeart/2005/8/layout/vList2"/>
    <dgm:cxn modelId="{959EE0C4-14A5-4C1E-B963-C7F2C116F89B}" srcId="{B81CB967-1F0D-41BE-8C62-BF1EA6AA18AC}" destId="{5CFEC9AB-51DE-4696-815F-BFF4EC8F1E8D}" srcOrd="4" destOrd="0" parTransId="{2B2EA3AA-B25B-453B-BB19-D7EB3C22999B}" sibTransId="{45682FDC-39A9-41A7-B97A-88BFE9BDCADD}"/>
    <dgm:cxn modelId="{27A352AD-E6AF-4391-BA39-F130E894602C}" type="presOf" srcId="{4DA4E6FD-469B-4C73-9C50-B46F483E078B}" destId="{6D967AFC-EBD4-43AB-82C8-C973F4343ECE}" srcOrd="0" destOrd="0" presId="urn:microsoft.com/office/officeart/2005/8/layout/vList2"/>
    <dgm:cxn modelId="{38E36159-1CD8-46DE-AC07-27C08D501B2A}" type="presOf" srcId="{B81CB967-1F0D-41BE-8C62-BF1EA6AA18AC}" destId="{DB621818-68CD-4D0B-A5DF-1477E585E13E}" srcOrd="0" destOrd="0" presId="urn:microsoft.com/office/officeart/2005/8/layout/vList2"/>
    <dgm:cxn modelId="{6117CC1F-EF76-482A-A756-E5DF47B65231}" type="presOf" srcId="{5CFEC9AB-51DE-4696-815F-BFF4EC8F1E8D}" destId="{11BDCA4B-1E91-4555-A3D0-1C80ACAE6B7D}" srcOrd="0" destOrd="0" presId="urn:microsoft.com/office/officeart/2005/8/layout/vList2"/>
    <dgm:cxn modelId="{0CC6DB11-C9A4-42C8-A676-19A0A55E4DC0}" srcId="{B81CB967-1F0D-41BE-8C62-BF1EA6AA18AC}" destId="{2FD0D73A-BE24-4504-B45E-EA6EB9CA86D8}" srcOrd="3" destOrd="0" parTransId="{E743711C-44D5-490C-AE64-98C4501D8EE9}" sibTransId="{9BD5C6DB-E35F-4D36-8CCA-96171CE357A6}"/>
    <dgm:cxn modelId="{40B54A29-0469-4B49-8125-95605FAF4867}" type="presOf" srcId="{2FD0D73A-BE24-4504-B45E-EA6EB9CA86D8}" destId="{746DE861-02FF-4D51-95BC-8AD906F3FCAE}" srcOrd="0" destOrd="0" presId="urn:microsoft.com/office/officeart/2005/8/layout/vList2"/>
    <dgm:cxn modelId="{FFBC4470-A95D-4755-A9D0-A8416A32B2B9}" type="presOf" srcId="{BAE6365B-EE63-4E0A-BC16-2FA67EAAA42C}" destId="{88D55C5F-D959-49F1-A2B4-6DAA75300AD3}" srcOrd="0" destOrd="0" presId="urn:microsoft.com/office/officeart/2005/8/layout/vList2"/>
    <dgm:cxn modelId="{39DA2110-CCDA-4A82-99DF-2B75E391F64E}" srcId="{B81CB967-1F0D-41BE-8C62-BF1EA6AA18AC}" destId="{BAE6365B-EE63-4E0A-BC16-2FA67EAAA42C}" srcOrd="1" destOrd="0" parTransId="{2B3CECE7-BE78-4A18-81FE-09518D297284}" sibTransId="{128462B4-2336-4414-A780-05A78648E4F4}"/>
    <dgm:cxn modelId="{BA45FB23-160B-4992-AB99-7D6D70A24764}" srcId="{B81CB967-1F0D-41BE-8C62-BF1EA6AA18AC}" destId="{4DA4E6FD-469B-4C73-9C50-B46F483E078B}" srcOrd="2" destOrd="0" parTransId="{234C32A0-68B9-473D-B020-8383A945E57E}" sibTransId="{FA8AF3B5-FC71-4747-A833-9FD2EEF48107}"/>
    <dgm:cxn modelId="{07A40362-8CC6-4E05-9ABA-659B2CD370AD}" type="presParOf" srcId="{DB621818-68CD-4D0B-A5DF-1477E585E13E}" destId="{A1D29222-DECF-40FF-8CFC-6D6A831F9A77}" srcOrd="0" destOrd="0" presId="urn:microsoft.com/office/officeart/2005/8/layout/vList2"/>
    <dgm:cxn modelId="{68D96BD4-1247-4747-A3D4-1BAA2B448E77}" type="presParOf" srcId="{DB621818-68CD-4D0B-A5DF-1477E585E13E}" destId="{3EB31701-0970-419B-A356-8F581EAA7A17}" srcOrd="1" destOrd="0" presId="urn:microsoft.com/office/officeart/2005/8/layout/vList2"/>
    <dgm:cxn modelId="{17CBF34C-97BC-4415-ACFB-3AFA20B9CE47}" type="presParOf" srcId="{DB621818-68CD-4D0B-A5DF-1477E585E13E}" destId="{88D55C5F-D959-49F1-A2B4-6DAA75300AD3}" srcOrd="2" destOrd="0" presId="urn:microsoft.com/office/officeart/2005/8/layout/vList2"/>
    <dgm:cxn modelId="{F481E4BA-3AE1-4010-8A1D-5479141ABEB7}" type="presParOf" srcId="{DB621818-68CD-4D0B-A5DF-1477E585E13E}" destId="{82E863C4-F9A6-4B36-9DEA-A0FC31B6D529}" srcOrd="3" destOrd="0" presId="urn:microsoft.com/office/officeart/2005/8/layout/vList2"/>
    <dgm:cxn modelId="{EF5D280B-BAE2-4F6E-93DC-C723ABC141DE}" type="presParOf" srcId="{DB621818-68CD-4D0B-A5DF-1477E585E13E}" destId="{6D967AFC-EBD4-43AB-82C8-C973F4343ECE}" srcOrd="4" destOrd="0" presId="urn:microsoft.com/office/officeart/2005/8/layout/vList2"/>
    <dgm:cxn modelId="{C36B348B-E7D7-44D9-8FDB-9BABCC21B984}" type="presParOf" srcId="{DB621818-68CD-4D0B-A5DF-1477E585E13E}" destId="{9B2B9E9A-A6F5-4A95-8BB7-60412E77CA77}" srcOrd="5" destOrd="0" presId="urn:microsoft.com/office/officeart/2005/8/layout/vList2"/>
    <dgm:cxn modelId="{D0AAFD7D-590B-4ABB-95CE-174771A0883C}" type="presParOf" srcId="{DB621818-68CD-4D0B-A5DF-1477E585E13E}" destId="{746DE861-02FF-4D51-95BC-8AD906F3FCAE}" srcOrd="6" destOrd="0" presId="urn:microsoft.com/office/officeart/2005/8/layout/vList2"/>
    <dgm:cxn modelId="{F59A98AA-B4D5-490A-A5E8-8FD1D7D9BE3C}" type="presParOf" srcId="{DB621818-68CD-4D0B-A5DF-1477E585E13E}" destId="{BA85BB0D-D1EB-4516-9F31-FE9827956EA6}" srcOrd="7" destOrd="0" presId="urn:microsoft.com/office/officeart/2005/8/layout/vList2"/>
    <dgm:cxn modelId="{4113B3F1-F39E-4DCA-836F-ED096B30FDEF}" type="presParOf" srcId="{DB621818-68CD-4D0B-A5DF-1477E585E13E}" destId="{11BDCA4B-1E91-4555-A3D0-1C80ACAE6B7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05C4C-C622-4769-B7C2-6D9DA28220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89472323-BFAA-4CD3-AAA8-AC9FE3971BA3}">
      <dgm:prSet/>
      <dgm:spPr/>
      <dgm:t>
        <a:bodyPr/>
        <a:lstStyle/>
        <a:p>
          <a:r>
            <a:rPr lang="pl-PL"/>
            <a:t>Aby projekt mógł być wymieniony wprost w programie rewitalizacji jako </a:t>
          </a:r>
          <a:r>
            <a:rPr lang="pl-PL" b="1"/>
            <a:t>podstawowy projekt rewitalizacyjny</a:t>
          </a:r>
          <a:r>
            <a:rPr lang="pl-PL"/>
            <a:t>, musi zawierać następujące elementy:</a:t>
          </a:r>
        </a:p>
      </dgm:t>
    </dgm:pt>
    <dgm:pt modelId="{27DE3BAE-273A-4F12-A559-781913FFB735}" type="parTrans" cxnId="{3F3A75A9-D1ED-4751-A0B7-4FBC161CD475}">
      <dgm:prSet/>
      <dgm:spPr/>
      <dgm:t>
        <a:bodyPr/>
        <a:lstStyle/>
        <a:p>
          <a:endParaRPr lang="pl-PL"/>
        </a:p>
      </dgm:t>
    </dgm:pt>
    <dgm:pt modelId="{5AEEFA4C-5978-4E4A-ADDF-AF5DA88FBB9A}" type="sibTrans" cxnId="{3F3A75A9-D1ED-4751-A0B7-4FBC161CD475}">
      <dgm:prSet/>
      <dgm:spPr/>
      <dgm:t>
        <a:bodyPr/>
        <a:lstStyle/>
        <a:p>
          <a:endParaRPr lang="pl-PL"/>
        </a:p>
      </dgm:t>
    </dgm:pt>
    <dgm:pt modelId="{A02B0A25-DBBB-49DF-B1FB-BD34F67EABEE}">
      <dgm:prSet/>
      <dgm:spPr/>
      <dgm:t>
        <a:bodyPr/>
        <a:lstStyle/>
        <a:p>
          <a:r>
            <a:rPr lang="pl-PL"/>
            <a:t>nazwa</a:t>
          </a:r>
        </a:p>
      </dgm:t>
    </dgm:pt>
    <dgm:pt modelId="{94BFA46D-CA34-4C3D-A0D5-AA51A4A48368}" type="parTrans" cxnId="{D8DF8EB1-117A-43FE-B80B-810D65AE5C90}">
      <dgm:prSet/>
      <dgm:spPr/>
      <dgm:t>
        <a:bodyPr/>
        <a:lstStyle/>
        <a:p>
          <a:endParaRPr lang="pl-PL"/>
        </a:p>
      </dgm:t>
    </dgm:pt>
    <dgm:pt modelId="{B1C7910E-B617-4BB8-BD4A-BA04A24CB18A}" type="sibTrans" cxnId="{D8DF8EB1-117A-43FE-B80B-810D65AE5C90}">
      <dgm:prSet/>
      <dgm:spPr/>
      <dgm:t>
        <a:bodyPr/>
        <a:lstStyle/>
        <a:p>
          <a:endParaRPr lang="pl-PL"/>
        </a:p>
      </dgm:t>
    </dgm:pt>
    <dgm:pt modelId="{A877F82E-1100-4832-B66D-ABF5FA766C87}">
      <dgm:prSet/>
      <dgm:spPr/>
      <dgm:t>
        <a:bodyPr/>
        <a:lstStyle/>
        <a:p>
          <a:r>
            <a:rPr lang="pl-PL" dirty="0"/>
            <a:t>wskazanie podmiotów realizujących</a:t>
          </a:r>
        </a:p>
      </dgm:t>
    </dgm:pt>
    <dgm:pt modelId="{D39E614C-44FF-4ABA-910B-FA7994C15478}" type="parTrans" cxnId="{78D92824-9810-493A-835F-0069AE8D79DE}">
      <dgm:prSet/>
      <dgm:spPr/>
      <dgm:t>
        <a:bodyPr/>
        <a:lstStyle/>
        <a:p>
          <a:endParaRPr lang="pl-PL"/>
        </a:p>
      </dgm:t>
    </dgm:pt>
    <dgm:pt modelId="{50C38633-A135-4562-A5B7-E0806C5FE04E}" type="sibTrans" cxnId="{78D92824-9810-493A-835F-0069AE8D79DE}">
      <dgm:prSet/>
      <dgm:spPr/>
      <dgm:t>
        <a:bodyPr/>
        <a:lstStyle/>
        <a:p>
          <a:endParaRPr lang="pl-PL"/>
        </a:p>
      </dgm:t>
    </dgm:pt>
    <dgm:pt modelId="{38FC0C8A-6457-48B2-AC71-05B889B6AE0B}">
      <dgm:prSet/>
      <dgm:spPr/>
      <dgm:t>
        <a:bodyPr/>
        <a:lstStyle/>
        <a:p>
          <a:r>
            <a:rPr lang="pl-PL"/>
            <a:t>zakres realizowanych zadań</a:t>
          </a:r>
        </a:p>
      </dgm:t>
    </dgm:pt>
    <dgm:pt modelId="{9E99E6E2-2A57-4C5A-AFE5-174FDEDC315F}" type="parTrans" cxnId="{160BB8B3-BAD5-44F9-93BE-315DF0827C82}">
      <dgm:prSet/>
      <dgm:spPr/>
      <dgm:t>
        <a:bodyPr/>
        <a:lstStyle/>
        <a:p>
          <a:endParaRPr lang="pl-PL"/>
        </a:p>
      </dgm:t>
    </dgm:pt>
    <dgm:pt modelId="{B2B952EB-1D9F-4250-9B4E-83E5BC467E34}" type="sibTrans" cxnId="{160BB8B3-BAD5-44F9-93BE-315DF0827C82}">
      <dgm:prSet/>
      <dgm:spPr/>
      <dgm:t>
        <a:bodyPr/>
        <a:lstStyle/>
        <a:p>
          <a:endParaRPr lang="pl-PL"/>
        </a:p>
      </dgm:t>
    </dgm:pt>
    <dgm:pt modelId="{FB84E5A5-96C9-4993-BD73-D963E9879295}">
      <dgm:prSet/>
      <dgm:spPr/>
      <dgm:t>
        <a:bodyPr/>
        <a:lstStyle/>
        <a:p>
          <a:r>
            <a:rPr lang="pl-PL"/>
            <a:t>lokalizacja</a:t>
          </a:r>
        </a:p>
      </dgm:t>
    </dgm:pt>
    <dgm:pt modelId="{604F48E4-8E62-4B90-9D9A-861990411958}" type="parTrans" cxnId="{B29F3BB2-6DEF-430D-8569-DAF1D1764BFF}">
      <dgm:prSet/>
      <dgm:spPr/>
      <dgm:t>
        <a:bodyPr/>
        <a:lstStyle/>
        <a:p>
          <a:endParaRPr lang="pl-PL"/>
        </a:p>
      </dgm:t>
    </dgm:pt>
    <dgm:pt modelId="{B82B7B6C-3A86-48BA-AD34-99BF249E67F5}" type="sibTrans" cxnId="{B29F3BB2-6DEF-430D-8569-DAF1D1764BFF}">
      <dgm:prSet/>
      <dgm:spPr/>
      <dgm:t>
        <a:bodyPr/>
        <a:lstStyle/>
        <a:p>
          <a:endParaRPr lang="pl-PL"/>
        </a:p>
      </dgm:t>
    </dgm:pt>
    <dgm:pt modelId="{86DFB096-39F0-4A70-A6F8-B9849BBF73BA}">
      <dgm:prSet/>
      <dgm:spPr/>
      <dgm:t>
        <a:bodyPr/>
        <a:lstStyle/>
        <a:p>
          <a:r>
            <a:rPr lang="pl-PL" dirty="0"/>
            <a:t>szacowana wartość </a:t>
          </a:r>
        </a:p>
      </dgm:t>
    </dgm:pt>
    <dgm:pt modelId="{A20BFCF7-D3E4-4621-9891-4820C8751970}" type="parTrans" cxnId="{817D4770-9C56-4E84-86DC-04601B2B7325}">
      <dgm:prSet/>
      <dgm:spPr/>
      <dgm:t>
        <a:bodyPr/>
        <a:lstStyle/>
        <a:p>
          <a:endParaRPr lang="pl-PL"/>
        </a:p>
      </dgm:t>
    </dgm:pt>
    <dgm:pt modelId="{C722CED4-46CC-4798-8509-36FF42E824C0}" type="sibTrans" cxnId="{817D4770-9C56-4E84-86DC-04601B2B7325}">
      <dgm:prSet/>
      <dgm:spPr/>
      <dgm:t>
        <a:bodyPr/>
        <a:lstStyle/>
        <a:p>
          <a:endParaRPr lang="pl-PL"/>
        </a:p>
      </dgm:t>
    </dgm:pt>
    <dgm:pt modelId="{2A4C1E46-0D72-44FD-9A12-27F49EB94D17}">
      <dgm:prSet/>
      <dgm:spPr/>
      <dgm:t>
        <a:bodyPr/>
        <a:lstStyle/>
        <a:p>
          <a:r>
            <a:rPr lang="pl-PL"/>
            <a:t>prognozowane rezultaty wraz ze sposobem ich oceny w odniesieniu do celów rewitalizacji</a:t>
          </a:r>
        </a:p>
      </dgm:t>
    </dgm:pt>
    <dgm:pt modelId="{2080F15D-00D8-4FA2-A0ED-7BE4A33F905E}" type="parTrans" cxnId="{2C2429FC-0DB1-48A2-A41A-A00332B0DEDD}">
      <dgm:prSet/>
      <dgm:spPr/>
      <dgm:t>
        <a:bodyPr/>
        <a:lstStyle/>
        <a:p>
          <a:endParaRPr lang="pl-PL"/>
        </a:p>
      </dgm:t>
    </dgm:pt>
    <dgm:pt modelId="{C6E7F3AF-7FF0-443E-9CEB-B255761F74EF}" type="sibTrans" cxnId="{2C2429FC-0DB1-48A2-A41A-A00332B0DEDD}">
      <dgm:prSet/>
      <dgm:spPr/>
      <dgm:t>
        <a:bodyPr/>
        <a:lstStyle/>
        <a:p>
          <a:endParaRPr lang="pl-PL"/>
        </a:p>
      </dgm:t>
    </dgm:pt>
    <dgm:pt modelId="{24A578DD-6A32-4260-BE24-ABEA219882D8}">
      <dgm:prSet/>
      <dgm:spPr/>
      <dgm:t>
        <a:bodyPr/>
        <a:lstStyle/>
        <a:p>
          <a:r>
            <a:rPr lang="pl-PL"/>
            <a:t>Projekty określone w sposób bardziej ogólny mogą być wpisane do programu rewitalizacji jako </a:t>
          </a:r>
          <a:r>
            <a:rPr lang="pl-PL" b="1"/>
            <a:t>uzupełniające przedsięwzięcia rewitalizacyjne </a:t>
          </a:r>
          <a:r>
            <a:rPr lang="pl-PL"/>
            <a:t>– określone w ogólnym, zbiorczym opisie. W tym przypadku wystarczy ogólna charakterystyka ze wskazaniem, że realizuje kierunki działań rewitalizacji.</a:t>
          </a:r>
        </a:p>
      </dgm:t>
    </dgm:pt>
    <dgm:pt modelId="{D4A47488-319F-4608-BA2F-47ECFD42176F}" type="parTrans" cxnId="{A5E3C654-72C0-4844-87F7-E826F05FAC32}">
      <dgm:prSet/>
      <dgm:spPr/>
      <dgm:t>
        <a:bodyPr/>
        <a:lstStyle/>
        <a:p>
          <a:endParaRPr lang="pl-PL"/>
        </a:p>
      </dgm:t>
    </dgm:pt>
    <dgm:pt modelId="{DFDDDAE4-A136-4DB9-893A-86A3D9E7CB4E}" type="sibTrans" cxnId="{A5E3C654-72C0-4844-87F7-E826F05FAC32}">
      <dgm:prSet/>
      <dgm:spPr/>
      <dgm:t>
        <a:bodyPr/>
        <a:lstStyle/>
        <a:p>
          <a:endParaRPr lang="pl-PL"/>
        </a:p>
      </dgm:t>
    </dgm:pt>
    <dgm:pt modelId="{C766F86B-0298-4F71-A6AB-EFC7C50FA44B}" type="pres">
      <dgm:prSet presAssocID="{D3405C4C-C622-4769-B7C2-6D9DA2822022}" presName="linear" presStyleCnt="0">
        <dgm:presLayoutVars>
          <dgm:animLvl val="lvl"/>
          <dgm:resizeHandles val="exact"/>
        </dgm:presLayoutVars>
      </dgm:prSet>
      <dgm:spPr/>
      <dgm:t>
        <a:bodyPr/>
        <a:lstStyle/>
        <a:p>
          <a:endParaRPr lang="pl-PL"/>
        </a:p>
      </dgm:t>
    </dgm:pt>
    <dgm:pt modelId="{55C00447-8EE7-46D9-AFA7-B76B63DE14C7}" type="pres">
      <dgm:prSet presAssocID="{89472323-BFAA-4CD3-AAA8-AC9FE3971BA3}" presName="parentText" presStyleLbl="node1" presStyleIdx="0" presStyleCnt="2" custLinFactNeighborY="-1006">
        <dgm:presLayoutVars>
          <dgm:chMax val="0"/>
          <dgm:bulletEnabled val="1"/>
        </dgm:presLayoutVars>
      </dgm:prSet>
      <dgm:spPr/>
      <dgm:t>
        <a:bodyPr/>
        <a:lstStyle/>
        <a:p>
          <a:endParaRPr lang="pl-PL"/>
        </a:p>
      </dgm:t>
    </dgm:pt>
    <dgm:pt modelId="{CE4B462A-A1FF-42EC-A6E5-8296E3392B56}" type="pres">
      <dgm:prSet presAssocID="{89472323-BFAA-4CD3-AAA8-AC9FE3971BA3}" presName="childText" presStyleLbl="revTx" presStyleIdx="0" presStyleCnt="1">
        <dgm:presLayoutVars>
          <dgm:bulletEnabled val="1"/>
        </dgm:presLayoutVars>
      </dgm:prSet>
      <dgm:spPr/>
      <dgm:t>
        <a:bodyPr/>
        <a:lstStyle/>
        <a:p>
          <a:endParaRPr lang="pl-PL"/>
        </a:p>
      </dgm:t>
    </dgm:pt>
    <dgm:pt modelId="{EF886403-2B03-4A0F-83C5-49DBA714970F}" type="pres">
      <dgm:prSet presAssocID="{24A578DD-6A32-4260-BE24-ABEA219882D8}" presName="parentText" presStyleLbl="node1" presStyleIdx="1" presStyleCnt="2">
        <dgm:presLayoutVars>
          <dgm:chMax val="0"/>
          <dgm:bulletEnabled val="1"/>
        </dgm:presLayoutVars>
      </dgm:prSet>
      <dgm:spPr/>
      <dgm:t>
        <a:bodyPr/>
        <a:lstStyle/>
        <a:p>
          <a:endParaRPr lang="pl-PL"/>
        </a:p>
      </dgm:t>
    </dgm:pt>
  </dgm:ptLst>
  <dgm:cxnLst>
    <dgm:cxn modelId="{644C9F53-18AA-4768-AA54-BE12656E5CBB}" type="presOf" srcId="{38FC0C8A-6457-48B2-AC71-05B889B6AE0B}" destId="{CE4B462A-A1FF-42EC-A6E5-8296E3392B56}" srcOrd="0" destOrd="2" presId="urn:microsoft.com/office/officeart/2005/8/layout/vList2"/>
    <dgm:cxn modelId="{4A75E1BD-7C31-46FC-896C-B3A942AB7774}" type="presOf" srcId="{24A578DD-6A32-4260-BE24-ABEA219882D8}" destId="{EF886403-2B03-4A0F-83C5-49DBA714970F}" srcOrd="0" destOrd="0" presId="urn:microsoft.com/office/officeart/2005/8/layout/vList2"/>
    <dgm:cxn modelId="{B29F3BB2-6DEF-430D-8569-DAF1D1764BFF}" srcId="{89472323-BFAA-4CD3-AAA8-AC9FE3971BA3}" destId="{FB84E5A5-96C9-4993-BD73-D963E9879295}" srcOrd="3" destOrd="0" parTransId="{604F48E4-8E62-4B90-9D9A-861990411958}" sibTransId="{B82B7B6C-3A86-48BA-AD34-99BF249E67F5}"/>
    <dgm:cxn modelId="{D8DF8EB1-117A-43FE-B80B-810D65AE5C90}" srcId="{89472323-BFAA-4CD3-AAA8-AC9FE3971BA3}" destId="{A02B0A25-DBBB-49DF-B1FB-BD34F67EABEE}" srcOrd="0" destOrd="0" parTransId="{94BFA46D-CA34-4C3D-A0D5-AA51A4A48368}" sibTransId="{B1C7910E-B617-4BB8-BD4A-BA04A24CB18A}"/>
    <dgm:cxn modelId="{AE4F4F4D-3F93-400F-AA9E-4AC5BFDFDBA9}" type="presOf" srcId="{A02B0A25-DBBB-49DF-B1FB-BD34F67EABEE}" destId="{CE4B462A-A1FF-42EC-A6E5-8296E3392B56}" srcOrd="0" destOrd="0" presId="urn:microsoft.com/office/officeart/2005/8/layout/vList2"/>
    <dgm:cxn modelId="{2C2429FC-0DB1-48A2-A41A-A00332B0DEDD}" srcId="{89472323-BFAA-4CD3-AAA8-AC9FE3971BA3}" destId="{2A4C1E46-0D72-44FD-9A12-27F49EB94D17}" srcOrd="5" destOrd="0" parTransId="{2080F15D-00D8-4FA2-A0ED-7BE4A33F905E}" sibTransId="{C6E7F3AF-7FF0-443E-9CEB-B255761F74EF}"/>
    <dgm:cxn modelId="{3F3A75A9-D1ED-4751-A0B7-4FBC161CD475}" srcId="{D3405C4C-C622-4769-B7C2-6D9DA2822022}" destId="{89472323-BFAA-4CD3-AAA8-AC9FE3971BA3}" srcOrd="0" destOrd="0" parTransId="{27DE3BAE-273A-4F12-A559-781913FFB735}" sibTransId="{5AEEFA4C-5978-4E4A-ADDF-AF5DA88FBB9A}"/>
    <dgm:cxn modelId="{A5E3C654-72C0-4844-87F7-E826F05FAC32}" srcId="{D3405C4C-C622-4769-B7C2-6D9DA2822022}" destId="{24A578DD-6A32-4260-BE24-ABEA219882D8}" srcOrd="1" destOrd="0" parTransId="{D4A47488-319F-4608-BA2F-47ECFD42176F}" sibTransId="{DFDDDAE4-A136-4DB9-893A-86A3D9E7CB4E}"/>
    <dgm:cxn modelId="{BEE0E316-E256-4F04-BB5C-3C4ADA0E1CDD}" type="presOf" srcId="{89472323-BFAA-4CD3-AAA8-AC9FE3971BA3}" destId="{55C00447-8EE7-46D9-AFA7-B76B63DE14C7}" srcOrd="0" destOrd="0" presId="urn:microsoft.com/office/officeart/2005/8/layout/vList2"/>
    <dgm:cxn modelId="{160BB8B3-BAD5-44F9-93BE-315DF0827C82}" srcId="{89472323-BFAA-4CD3-AAA8-AC9FE3971BA3}" destId="{38FC0C8A-6457-48B2-AC71-05B889B6AE0B}" srcOrd="2" destOrd="0" parTransId="{9E99E6E2-2A57-4C5A-AFE5-174FDEDC315F}" sibTransId="{B2B952EB-1D9F-4250-9B4E-83E5BC467E34}"/>
    <dgm:cxn modelId="{3CA0EBFD-8877-41AC-AA82-572AA1914F37}" type="presOf" srcId="{2A4C1E46-0D72-44FD-9A12-27F49EB94D17}" destId="{CE4B462A-A1FF-42EC-A6E5-8296E3392B56}" srcOrd="0" destOrd="5" presId="urn:microsoft.com/office/officeart/2005/8/layout/vList2"/>
    <dgm:cxn modelId="{78D92824-9810-493A-835F-0069AE8D79DE}" srcId="{89472323-BFAA-4CD3-AAA8-AC9FE3971BA3}" destId="{A877F82E-1100-4832-B66D-ABF5FA766C87}" srcOrd="1" destOrd="0" parTransId="{D39E614C-44FF-4ABA-910B-FA7994C15478}" sibTransId="{50C38633-A135-4562-A5B7-E0806C5FE04E}"/>
    <dgm:cxn modelId="{3F3618F4-D272-4173-BC5E-B34A72576B40}" type="presOf" srcId="{D3405C4C-C622-4769-B7C2-6D9DA2822022}" destId="{C766F86B-0298-4F71-A6AB-EFC7C50FA44B}" srcOrd="0" destOrd="0" presId="urn:microsoft.com/office/officeart/2005/8/layout/vList2"/>
    <dgm:cxn modelId="{2FDBC05E-460E-4626-BA06-5E4BF2E686FE}" type="presOf" srcId="{FB84E5A5-96C9-4993-BD73-D963E9879295}" destId="{CE4B462A-A1FF-42EC-A6E5-8296E3392B56}" srcOrd="0" destOrd="3" presId="urn:microsoft.com/office/officeart/2005/8/layout/vList2"/>
    <dgm:cxn modelId="{EC2EFF12-C090-4B47-8388-CA8EDB5DCC37}" type="presOf" srcId="{86DFB096-39F0-4A70-A6F8-B9849BBF73BA}" destId="{CE4B462A-A1FF-42EC-A6E5-8296E3392B56}" srcOrd="0" destOrd="4" presId="urn:microsoft.com/office/officeart/2005/8/layout/vList2"/>
    <dgm:cxn modelId="{817D4770-9C56-4E84-86DC-04601B2B7325}" srcId="{89472323-BFAA-4CD3-AAA8-AC9FE3971BA3}" destId="{86DFB096-39F0-4A70-A6F8-B9849BBF73BA}" srcOrd="4" destOrd="0" parTransId="{A20BFCF7-D3E4-4621-9891-4820C8751970}" sibTransId="{C722CED4-46CC-4798-8509-36FF42E824C0}"/>
    <dgm:cxn modelId="{35D87052-D732-4296-826F-C2B311EDA17F}" type="presOf" srcId="{A877F82E-1100-4832-B66D-ABF5FA766C87}" destId="{CE4B462A-A1FF-42EC-A6E5-8296E3392B56}" srcOrd="0" destOrd="1" presId="urn:microsoft.com/office/officeart/2005/8/layout/vList2"/>
    <dgm:cxn modelId="{4098D071-D5D5-48B3-AF06-D497A577EFC8}" type="presParOf" srcId="{C766F86B-0298-4F71-A6AB-EFC7C50FA44B}" destId="{55C00447-8EE7-46D9-AFA7-B76B63DE14C7}" srcOrd="0" destOrd="0" presId="urn:microsoft.com/office/officeart/2005/8/layout/vList2"/>
    <dgm:cxn modelId="{620053EB-7867-47B3-9028-4D4EFEBDAB29}" type="presParOf" srcId="{C766F86B-0298-4F71-A6AB-EFC7C50FA44B}" destId="{CE4B462A-A1FF-42EC-A6E5-8296E3392B56}" srcOrd="1" destOrd="0" presId="urn:microsoft.com/office/officeart/2005/8/layout/vList2"/>
    <dgm:cxn modelId="{53AFB561-08E8-44C3-B39B-19921BC59437}" type="presParOf" srcId="{C766F86B-0298-4F71-A6AB-EFC7C50FA44B}" destId="{EF886403-2B03-4A0F-83C5-49DBA714970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B0AC4D-FAA1-431B-80BA-22EEE2AE370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pl-PL"/>
        </a:p>
      </dgm:t>
    </dgm:pt>
    <dgm:pt modelId="{85CFD035-D40B-48B4-B6A8-B98AA630BB3B}">
      <dgm:prSet/>
      <dgm:spPr>
        <a:solidFill>
          <a:schemeClr val="bg1">
            <a:lumMod val="95000"/>
          </a:schemeClr>
        </a:solidFill>
      </dgm:spPr>
      <dgm:t>
        <a:bodyPr/>
        <a:lstStyle/>
        <a:p>
          <a:r>
            <a:rPr lang="pl-PL" dirty="0"/>
            <a:t>Projekty infrastrukturalne</a:t>
          </a:r>
        </a:p>
      </dgm:t>
    </dgm:pt>
    <dgm:pt modelId="{20B66BFF-1B91-47EE-86D9-E82D8F61C8A6}" type="parTrans" cxnId="{53C57000-CF84-4FAF-9717-8C7B0C8C7D30}">
      <dgm:prSet/>
      <dgm:spPr/>
      <dgm:t>
        <a:bodyPr/>
        <a:lstStyle/>
        <a:p>
          <a:endParaRPr lang="pl-PL"/>
        </a:p>
      </dgm:t>
    </dgm:pt>
    <dgm:pt modelId="{5FCEFCD3-CFD6-43C4-89BA-84CDA861C228}" type="sibTrans" cxnId="{53C57000-CF84-4FAF-9717-8C7B0C8C7D30}">
      <dgm:prSet/>
      <dgm:spPr/>
      <dgm:t>
        <a:bodyPr/>
        <a:lstStyle/>
        <a:p>
          <a:endParaRPr lang="pl-PL"/>
        </a:p>
      </dgm:t>
    </dgm:pt>
    <dgm:pt modelId="{834D536B-94B0-4596-8743-28E5CFF50A20}">
      <dgm:prSet/>
      <dgm:spPr>
        <a:solidFill>
          <a:schemeClr val="bg1">
            <a:lumMod val="95000"/>
          </a:schemeClr>
        </a:solidFill>
      </dgm:spPr>
      <dgm:t>
        <a:bodyPr/>
        <a:lstStyle/>
        <a:p>
          <a:r>
            <a:rPr lang="pl-PL" dirty="0"/>
            <a:t>Projekty społeczne</a:t>
          </a:r>
        </a:p>
      </dgm:t>
    </dgm:pt>
    <dgm:pt modelId="{1179481E-B98A-4B57-B001-0AA1D5805EF7}" type="parTrans" cxnId="{91AB5375-66C1-49D4-827E-8F5BA39E7FC7}">
      <dgm:prSet/>
      <dgm:spPr/>
      <dgm:t>
        <a:bodyPr/>
        <a:lstStyle/>
        <a:p>
          <a:endParaRPr lang="pl-PL"/>
        </a:p>
      </dgm:t>
    </dgm:pt>
    <dgm:pt modelId="{8B29207E-F664-434E-B161-0C239F4933F8}" type="sibTrans" cxnId="{91AB5375-66C1-49D4-827E-8F5BA39E7FC7}">
      <dgm:prSet/>
      <dgm:spPr/>
      <dgm:t>
        <a:bodyPr/>
        <a:lstStyle/>
        <a:p>
          <a:endParaRPr lang="pl-PL"/>
        </a:p>
      </dgm:t>
    </dgm:pt>
    <dgm:pt modelId="{E7186B88-0CBA-4DEF-AA19-BE4AF236C72B}">
      <dgm:prSet/>
      <dgm:spPr>
        <a:solidFill>
          <a:schemeClr val="bg1">
            <a:lumMod val="95000"/>
          </a:schemeClr>
        </a:solidFill>
      </dgm:spPr>
      <dgm:t>
        <a:bodyPr/>
        <a:lstStyle/>
        <a:p>
          <a:r>
            <a:rPr lang="pl-PL" dirty="0"/>
            <a:t>Projekty gospodarcze</a:t>
          </a:r>
        </a:p>
      </dgm:t>
    </dgm:pt>
    <dgm:pt modelId="{0862AB2E-AAD6-4F9F-8573-5D406D315303}" type="parTrans" cxnId="{1DA2FD29-BEA0-4598-B0BD-34C0F5F1A740}">
      <dgm:prSet/>
      <dgm:spPr/>
      <dgm:t>
        <a:bodyPr/>
        <a:lstStyle/>
        <a:p>
          <a:endParaRPr lang="pl-PL"/>
        </a:p>
      </dgm:t>
    </dgm:pt>
    <dgm:pt modelId="{231A28A3-B91F-440D-BE0D-17BE37C7DD34}" type="sibTrans" cxnId="{1DA2FD29-BEA0-4598-B0BD-34C0F5F1A740}">
      <dgm:prSet/>
      <dgm:spPr/>
      <dgm:t>
        <a:bodyPr/>
        <a:lstStyle/>
        <a:p>
          <a:endParaRPr lang="pl-PL"/>
        </a:p>
      </dgm:t>
    </dgm:pt>
    <dgm:pt modelId="{7BB38075-506D-4C2E-BA11-3D42C587098B}" type="pres">
      <dgm:prSet presAssocID="{F3B0AC4D-FAA1-431B-80BA-22EEE2AE3707}" presName="diagram" presStyleCnt="0">
        <dgm:presLayoutVars>
          <dgm:dir/>
          <dgm:resizeHandles val="exact"/>
        </dgm:presLayoutVars>
      </dgm:prSet>
      <dgm:spPr/>
      <dgm:t>
        <a:bodyPr/>
        <a:lstStyle/>
        <a:p>
          <a:endParaRPr lang="pl-PL"/>
        </a:p>
      </dgm:t>
    </dgm:pt>
    <dgm:pt modelId="{6DE42575-8FC2-4129-927C-8EC93B1B5B6B}" type="pres">
      <dgm:prSet presAssocID="{834D536B-94B0-4596-8743-28E5CFF50A20}" presName="node" presStyleLbl="node1" presStyleIdx="0" presStyleCnt="3">
        <dgm:presLayoutVars>
          <dgm:bulletEnabled val="1"/>
        </dgm:presLayoutVars>
      </dgm:prSet>
      <dgm:spPr/>
      <dgm:t>
        <a:bodyPr/>
        <a:lstStyle/>
        <a:p>
          <a:endParaRPr lang="pl-PL"/>
        </a:p>
      </dgm:t>
    </dgm:pt>
    <dgm:pt modelId="{40FA23B6-15C6-4585-8C33-E75B6E36067C}" type="pres">
      <dgm:prSet presAssocID="{8B29207E-F664-434E-B161-0C239F4933F8}" presName="sibTrans" presStyleCnt="0"/>
      <dgm:spPr/>
    </dgm:pt>
    <dgm:pt modelId="{D1B4FCEE-5B19-41D4-A289-44B8A4C982EC}" type="pres">
      <dgm:prSet presAssocID="{85CFD035-D40B-48B4-B6A8-B98AA630BB3B}" presName="node" presStyleLbl="node1" presStyleIdx="1" presStyleCnt="3">
        <dgm:presLayoutVars>
          <dgm:bulletEnabled val="1"/>
        </dgm:presLayoutVars>
      </dgm:prSet>
      <dgm:spPr/>
      <dgm:t>
        <a:bodyPr/>
        <a:lstStyle/>
        <a:p>
          <a:endParaRPr lang="pl-PL"/>
        </a:p>
      </dgm:t>
    </dgm:pt>
    <dgm:pt modelId="{94DC6300-CCA4-456E-AD93-32DA67A0029F}" type="pres">
      <dgm:prSet presAssocID="{5FCEFCD3-CFD6-43C4-89BA-84CDA861C228}" presName="sibTrans" presStyleCnt="0"/>
      <dgm:spPr/>
    </dgm:pt>
    <dgm:pt modelId="{99577EE4-9E00-4431-A6C6-22112FBD913C}" type="pres">
      <dgm:prSet presAssocID="{E7186B88-0CBA-4DEF-AA19-BE4AF236C72B}" presName="node" presStyleLbl="node1" presStyleIdx="2" presStyleCnt="3">
        <dgm:presLayoutVars>
          <dgm:bulletEnabled val="1"/>
        </dgm:presLayoutVars>
      </dgm:prSet>
      <dgm:spPr/>
      <dgm:t>
        <a:bodyPr/>
        <a:lstStyle/>
        <a:p>
          <a:endParaRPr lang="pl-PL"/>
        </a:p>
      </dgm:t>
    </dgm:pt>
  </dgm:ptLst>
  <dgm:cxnLst>
    <dgm:cxn modelId="{766831D7-9E43-416D-BE11-6617CBA5A408}" type="presOf" srcId="{834D536B-94B0-4596-8743-28E5CFF50A20}" destId="{6DE42575-8FC2-4129-927C-8EC93B1B5B6B}" srcOrd="0" destOrd="0" presId="urn:microsoft.com/office/officeart/2005/8/layout/default"/>
    <dgm:cxn modelId="{DF83922E-291F-4C8F-A5BE-5AE057F00104}" type="presOf" srcId="{E7186B88-0CBA-4DEF-AA19-BE4AF236C72B}" destId="{99577EE4-9E00-4431-A6C6-22112FBD913C}" srcOrd="0" destOrd="0" presId="urn:microsoft.com/office/officeart/2005/8/layout/default"/>
    <dgm:cxn modelId="{91AB5375-66C1-49D4-827E-8F5BA39E7FC7}" srcId="{F3B0AC4D-FAA1-431B-80BA-22EEE2AE3707}" destId="{834D536B-94B0-4596-8743-28E5CFF50A20}" srcOrd="0" destOrd="0" parTransId="{1179481E-B98A-4B57-B001-0AA1D5805EF7}" sibTransId="{8B29207E-F664-434E-B161-0C239F4933F8}"/>
    <dgm:cxn modelId="{36264F39-241D-4FBD-B32D-507089461D00}" type="presOf" srcId="{85CFD035-D40B-48B4-B6A8-B98AA630BB3B}" destId="{D1B4FCEE-5B19-41D4-A289-44B8A4C982EC}" srcOrd="0" destOrd="0" presId="urn:microsoft.com/office/officeart/2005/8/layout/default"/>
    <dgm:cxn modelId="{CCE3726C-1928-4E73-BACD-C11C45AAF862}" type="presOf" srcId="{F3B0AC4D-FAA1-431B-80BA-22EEE2AE3707}" destId="{7BB38075-506D-4C2E-BA11-3D42C587098B}" srcOrd="0" destOrd="0" presId="urn:microsoft.com/office/officeart/2005/8/layout/default"/>
    <dgm:cxn modelId="{1DA2FD29-BEA0-4598-B0BD-34C0F5F1A740}" srcId="{F3B0AC4D-FAA1-431B-80BA-22EEE2AE3707}" destId="{E7186B88-0CBA-4DEF-AA19-BE4AF236C72B}" srcOrd="2" destOrd="0" parTransId="{0862AB2E-AAD6-4F9F-8573-5D406D315303}" sibTransId="{231A28A3-B91F-440D-BE0D-17BE37C7DD34}"/>
    <dgm:cxn modelId="{53C57000-CF84-4FAF-9717-8C7B0C8C7D30}" srcId="{F3B0AC4D-FAA1-431B-80BA-22EEE2AE3707}" destId="{85CFD035-D40B-48B4-B6A8-B98AA630BB3B}" srcOrd="1" destOrd="0" parTransId="{20B66BFF-1B91-47EE-86D9-E82D8F61C8A6}" sibTransId="{5FCEFCD3-CFD6-43C4-89BA-84CDA861C228}"/>
    <dgm:cxn modelId="{96195003-674F-425D-9ED3-1952C110B8D3}" type="presParOf" srcId="{7BB38075-506D-4C2E-BA11-3D42C587098B}" destId="{6DE42575-8FC2-4129-927C-8EC93B1B5B6B}" srcOrd="0" destOrd="0" presId="urn:microsoft.com/office/officeart/2005/8/layout/default"/>
    <dgm:cxn modelId="{95558AC2-827E-42AE-9BB5-64FDFC044BA1}" type="presParOf" srcId="{7BB38075-506D-4C2E-BA11-3D42C587098B}" destId="{40FA23B6-15C6-4585-8C33-E75B6E36067C}" srcOrd="1" destOrd="0" presId="urn:microsoft.com/office/officeart/2005/8/layout/default"/>
    <dgm:cxn modelId="{A1903A33-1090-4A4B-B9D7-29F51B2CE1D3}" type="presParOf" srcId="{7BB38075-506D-4C2E-BA11-3D42C587098B}" destId="{D1B4FCEE-5B19-41D4-A289-44B8A4C982EC}" srcOrd="2" destOrd="0" presId="urn:microsoft.com/office/officeart/2005/8/layout/default"/>
    <dgm:cxn modelId="{5EDA0D89-6BD1-47CB-BD06-CDDC0ADDDE49}" type="presParOf" srcId="{7BB38075-506D-4C2E-BA11-3D42C587098B}" destId="{94DC6300-CCA4-456E-AD93-32DA67A0029F}" srcOrd="3" destOrd="0" presId="urn:microsoft.com/office/officeart/2005/8/layout/default"/>
    <dgm:cxn modelId="{7F0B89DA-6451-496C-9EBC-DFF883E6198D}" type="presParOf" srcId="{7BB38075-506D-4C2E-BA11-3D42C587098B}" destId="{99577EE4-9E00-4431-A6C6-22112FBD913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5BC92-0E69-4483-A5BF-6165DCED4A2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10F6215B-7FF1-48E7-A77E-A3FBE6CFA65B}">
      <dgm:prSet phldrT="[Tekst]" custT="1"/>
      <dgm:spPr/>
      <dgm:t>
        <a:bodyPr/>
        <a:lstStyle/>
        <a:p>
          <a:pPr algn="l"/>
          <a:r>
            <a:rPr lang="pl-PL" sz="2000" b="1" u="sng" dirty="0"/>
            <a:t>Przasnysz</a:t>
          </a:r>
        </a:p>
      </dgm:t>
    </dgm:pt>
    <dgm:pt modelId="{04C52C25-6D7F-49BA-8862-718652F22F62}" type="parTrans" cxnId="{A0BEE026-C493-4A56-B4B9-1A88F2113166}">
      <dgm:prSet/>
      <dgm:spPr/>
      <dgm:t>
        <a:bodyPr/>
        <a:lstStyle/>
        <a:p>
          <a:endParaRPr lang="pl-PL"/>
        </a:p>
      </dgm:t>
    </dgm:pt>
    <dgm:pt modelId="{A5D30B31-1A1F-4541-B926-034E1180776B}" type="sibTrans" cxnId="{A0BEE026-C493-4A56-B4B9-1A88F2113166}">
      <dgm:prSet/>
      <dgm:spPr/>
      <dgm:t>
        <a:bodyPr/>
        <a:lstStyle/>
        <a:p>
          <a:endParaRPr lang="pl-PL"/>
        </a:p>
      </dgm:t>
    </dgm:pt>
    <dgm:pt modelId="{70FE6CBA-B25C-4494-AEAC-A5E587C2AEC2}">
      <dgm:prSet custT="1"/>
      <dgm:spPr/>
      <dgm:t>
        <a:bodyPr/>
        <a:lstStyle/>
        <a:p>
          <a:pPr algn="l"/>
          <a:r>
            <a:rPr lang="pl-PL" sz="1400" dirty="0"/>
            <a:t>kompleksowa rewitalizacja małego miasta</a:t>
          </a:r>
        </a:p>
      </dgm:t>
    </dgm:pt>
    <dgm:pt modelId="{CB2D5A85-2736-44AB-91D4-C3A1743DE315}" type="parTrans" cxnId="{698C6395-8DA2-460E-AF9A-4C883A75DA28}">
      <dgm:prSet/>
      <dgm:spPr/>
      <dgm:t>
        <a:bodyPr/>
        <a:lstStyle/>
        <a:p>
          <a:endParaRPr lang="pl-PL"/>
        </a:p>
      </dgm:t>
    </dgm:pt>
    <dgm:pt modelId="{DB411387-B88F-4B33-83D0-19DDAAA1F034}" type="sibTrans" cxnId="{698C6395-8DA2-460E-AF9A-4C883A75DA28}">
      <dgm:prSet/>
      <dgm:spPr/>
      <dgm:t>
        <a:bodyPr/>
        <a:lstStyle/>
        <a:p>
          <a:endParaRPr lang="pl-PL"/>
        </a:p>
      </dgm:t>
    </dgm:pt>
    <dgm:pt modelId="{6F3C730F-7144-4ABE-BBD5-BE25BCDD379D}">
      <dgm:prSet custT="1"/>
      <dgm:spPr/>
      <dgm:t>
        <a:bodyPr/>
        <a:lstStyle/>
        <a:p>
          <a:pPr algn="l"/>
          <a:r>
            <a:rPr lang="pl-PL" sz="1400" dirty="0"/>
            <a:t>diagnoza obszaru zdegradowanego i wyznaczenie obszaru zdegradowanego</a:t>
          </a:r>
        </a:p>
      </dgm:t>
    </dgm:pt>
    <dgm:pt modelId="{46493D39-4FD1-4E94-B10A-2EFE04D50BCD}" type="parTrans" cxnId="{90290768-7862-4E5F-B310-62ABF6EE92BE}">
      <dgm:prSet/>
      <dgm:spPr/>
      <dgm:t>
        <a:bodyPr/>
        <a:lstStyle/>
        <a:p>
          <a:endParaRPr lang="pl-PL"/>
        </a:p>
      </dgm:t>
    </dgm:pt>
    <dgm:pt modelId="{DC344D5C-0247-4EC0-8FA3-51C9C1831677}" type="sibTrans" cxnId="{90290768-7862-4E5F-B310-62ABF6EE92BE}">
      <dgm:prSet/>
      <dgm:spPr/>
      <dgm:t>
        <a:bodyPr/>
        <a:lstStyle/>
        <a:p>
          <a:endParaRPr lang="pl-PL"/>
        </a:p>
      </dgm:t>
    </dgm:pt>
    <dgm:pt modelId="{975BB5BA-14E2-41E0-AA06-B55863A2A9C3}">
      <dgm:prSet custT="1"/>
      <dgm:spPr/>
      <dgm:t>
        <a:bodyPr/>
        <a:lstStyle/>
        <a:p>
          <a:pPr algn="l"/>
          <a:r>
            <a:rPr lang="pl-PL" sz="1400" dirty="0"/>
            <a:t>integracja działań „twardych” i „miękkich”</a:t>
          </a:r>
        </a:p>
      </dgm:t>
    </dgm:pt>
    <dgm:pt modelId="{3E4304DF-F0AF-4737-BBF6-FFB0C98CDC5D}" type="parTrans" cxnId="{6701F049-BF31-4235-9423-BC3E3D92B629}">
      <dgm:prSet/>
      <dgm:spPr/>
      <dgm:t>
        <a:bodyPr/>
        <a:lstStyle/>
        <a:p>
          <a:endParaRPr lang="pl-PL"/>
        </a:p>
      </dgm:t>
    </dgm:pt>
    <dgm:pt modelId="{1EE7F6DD-6FD6-400B-B1D2-1B980C0C84A7}" type="sibTrans" cxnId="{6701F049-BF31-4235-9423-BC3E3D92B629}">
      <dgm:prSet/>
      <dgm:spPr/>
      <dgm:t>
        <a:bodyPr/>
        <a:lstStyle/>
        <a:p>
          <a:endParaRPr lang="pl-PL"/>
        </a:p>
      </dgm:t>
    </dgm:pt>
    <dgm:pt modelId="{BC899210-943A-4127-A68B-D82CAF2E197C}">
      <dgm:prSet custT="1"/>
      <dgm:spPr/>
      <dgm:t>
        <a:bodyPr/>
        <a:lstStyle/>
        <a:p>
          <a:pPr algn="l"/>
          <a:r>
            <a:rPr lang="pl-PL" sz="1400" dirty="0"/>
            <a:t>łączenie dużych i małych inwestycji – kwestie społeczne</a:t>
          </a:r>
          <a:endParaRPr lang="pl-PL" sz="1400" i="1" dirty="0"/>
        </a:p>
      </dgm:t>
    </dgm:pt>
    <dgm:pt modelId="{6971CEC7-A566-4FB4-BBED-709C0D9D1238}" type="parTrans" cxnId="{C30649D3-2A6A-4674-92D8-5ECD62E6D032}">
      <dgm:prSet/>
      <dgm:spPr/>
      <dgm:t>
        <a:bodyPr/>
        <a:lstStyle/>
        <a:p>
          <a:endParaRPr lang="pl-PL"/>
        </a:p>
      </dgm:t>
    </dgm:pt>
    <dgm:pt modelId="{610CADCF-B56A-4287-A299-B0D05DAFA1BF}" type="sibTrans" cxnId="{C30649D3-2A6A-4674-92D8-5ECD62E6D032}">
      <dgm:prSet/>
      <dgm:spPr/>
      <dgm:t>
        <a:bodyPr/>
        <a:lstStyle/>
        <a:p>
          <a:endParaRPr lang="pl-PL"/>
        </a:p>
      </dgm:t>
    </dgm:pt>
    <dgm:pt modelId="{9E4E9A95-D403-4EEF-9ADD-AD95596D92EC}" type="pres">
      <dgm:prSet presAssocID="{B605BC92-0E69-4483-A5BF-6165DCED4A2B}" presName="Name0" presStyleCnt="0">
        <dgm:presLayoutVars>
          <dgm:chMax/>
          <dgm:chPref/>
          <dgm:dir/>
        </dgm:presLayoutVars>
      </dgm:prSet>
      <dgm:spPr/>
      <dgm:t>
        <a:bodyPr/>
        <a:lstStyle/>
        <a:p>
          <a:endParaRPr lang="pl-PL"/>
        </a:p>
      </dgm:t>
    </dgm:pt>
    <dgm:pt modelId="{67D7A12B-3F2A-49AE-B3A6-223294B73276}" type="pres">
      <dgm:prSet presAssocID="{10F6215B-7FF1-48E7-A77E-A3FBE6CFA65B}" presName="composite" presStyleCnt="0">
        <dgm:presLayoutVars>
          <dgm:chMax/>
          <dgm:chPref/>
        </dgm:presLayoutVars>
      </dgm:prSet>
      <dgm:spPr/>
    </dgm:pt>
    <dgm:pt modelId="{97C6A39C-D85F-4A86-9E4C-AB2D429C0FC8}" type="pres">
      <dgm:prSet presAssocID="{10F6215B-7FF1-48E7-A77E-A3FBE6CFA65B}" presName="Image" presStyleLbl="bgImgPlace1" presStyleIdx="0" presStyleCnt="1"/>
      <dgm:spPr>
        <a:blipFill rotWithShape="1">
          <a:blip xmlns:r="http://schemas.openxmlformats.org/officeDocument/2006/relationships" r:embed="rId1"/>
          <a:stretch>
            <a:fillRect/>
          </a:stretch>
        </a:blipFill>
      </dgm:spPr>
    </dgm:pt>
    <dgm:pt modelId="{81AB5989-9899-4B6D-8954-BE97B07563D2}" type="pres">
      <dgm:prSet presAssocID="{10F6215B-7FF1-48E7-A77E-A3FBE6CFA65B}" presName="ParentText" presStyleLbl="revTx" presStyleIdx="0" presStyleCnt="1">
        <dgm:presLayoutVars>
          <dgm:chMax val="0"/>
          <dgm:chPref val="0"/>
          <dgm:bulletEnabled val="1"/>
        </dgm:presLayoutVars>
      </dgm:prSet>
      <dgm:spPr/>
      <dgm:t>
        <a:bodyPr/>
        <a:lstStyle/>
        <a:p>
          <a:endParaRPr lang="pl-PL"/>
        </a:p>
      </dgm:t>
    </dgm:pt>
    <dgm:pt modelId="{3A7A7175-2407-4505-A3AA-7995C6D2A66F}" type="pres">
      <dgm:prSet presAssocID="{10F6215B-7FF1-48E7-A77E-A3FBE6CFA65B}" presName="tlFrame" presStyleLbl="node1" presStyleIdx="0" presStyleCnt="4"/>
      <dgm:spPr/>
    </dgm:pt>
    <dgm:pt modelId="{31213FE0-7241-437D-A8D3-BDB462876476}" type="pres">
      <dgm:prSet presAssocID="{10F6215B-7FF1-48E7-A77E-A3FBE6CFA65B}" presName="trFrame" presStyleLbl="node1" presStyleIdx="1" presStyleCnt="4"/>
      <dgm:spPr/>
    </dgm:pt>
    <dgm:pt modelId="{11A278DE-61B0-49AE-8DAF-56F11A660E12}" type="pres">
      <dgm:prSet presAssocID="{10F6215B-7FF1-48E7-A77E-A3FBE6CFA65B}" presName="blFrame" presStyleLbl="node1" presStyleIdx="2" presStyleCnt="4"/>
      <dgm:spPr/>
    </dgm:pt>
    <dgm:pt modelId="{34FF106F-1430-409A-A667-6EC528F381B8}" type="pres">
      <dgm:prSet presAssocID="{10F6215B-7FF1-48E7-A77E-A3FBE6CFA65B}" presName="brFrame" presStyleLbl="node1" presStyleIdx="3" presStyleCnt="4"/>
      <dgm:spPr/>
    </dgm:pt>
  </dgm:ptLst>
  <dgm:cxnLst>
    <dgm:cxn modelId="{EE6CE803-B831-4A95-A1C1-C7E86600FC7B}" type="presOf" srcId="{6F3C730F-7144-4ABE-BBD5-BE25BCDD379D}" destId="{81AB5989-9899-4B6D-8954-BE97B07563D2}" srcOrd="0" destOrd="2" presId="urn:microsoft.com/office/officeart/2009/3/layout/FramedTextPicture"/>
    <dgm:cxn modelId="{90290768-7862-4E5F-B310-62ABF6EE92BE}" srcId="{10F6215B-7FF1-48E7-A77E-A3FBE6CFA65B}" destId="{6F3C730F-7144-4ABE-BBD5-BE25BCDD379D}" srcOrd="1" destOrd="0" parTransId="{46493D39-4FD1-4E94-B10A-2EFE04D50BCD}" sibTransId="{DC344D5C-0247-4EC0-8FA3-51C9C1831677}"/>
    <dgm:cxn modelId="{76A28812-BDF6-400E-8F91-239F8A318CD7}" type="presOf" srcId="{975BB5BA-14E2-41E0-AA06-B55863A2A9C3}" destId="{81AB5989-9899-4B6D-8954-BE97B07563D2}" srcOrd="0" destOrd="3" presId="urn:microsoft.com/office/officeart/2009/3/layout/FramedTextPicture"/>
    <dgm:cxn modelId="{698C6395-8DA2-460E-AF9A-4C883A75DA28}" srcId="{10F6215B-7FF1-48E7-A77E-A3FBE6CFA65B}" destId="{70FE6CBA-B25C-4494-AEAC-A5E587C2AEC2}" srcOrd="0" destOrd="0" parTransId="{CB2D5A85-2736-44AB-91D4-C3A1743DE315}" sibTransId="{DB411387-B88F-4B33-83D0-19DDAAA1F034}"/>
    <dgm:cxn modelId="{288EF2D1-2C87-47CC-AC65-17999F9A88DA}" type="presOf" srcId="{B605BC92-0E69-4483-A5BF-6165DCED4A2B}" destId="{9E4E9A95-D403-4EEF-9ADD-AD95596D92EC}" srcOrd="0" destOrd="0" presId="urn:microsoft.com/office/officeart/2009/3/layout/FramedTextPicture"/>
    <dgm:cxn modelId="{A0BEE026-C493-4A56-B4B9-1A88F2113166}" srcId="{B605BC92-0E69-4483-A5BF-6165DCED4A2B}" destId="{10F6215B-7FF1-48E7-A77E-A3FBE6CFA65B}" srcOrd="0" destOrd="0" parTransId="{04C52C25-6D7F-49BA-8862-718652F22F62}" sibTransId="{A5D30B31-1A1F-4541-B926-034E1180776B}"/>
    <dgm:cxn modelId="{B350D1AB-A36D-4ADC-B619-8B0F1230223E}" type="presOf" srcId="{70FE6CBA-B25C-4494-AEAC-A5E587C2AEC2}" destId="{81AB5989-9899-4B6D-8954-BE97B07563D2}" srcOrd="0" destOrd="1" presId="urn:microsoft.com/office/officeart/2009/3/layout/FramedTextPicture"/>
    <dgm:cxn modelId="{B62869BE-FE93-4173-91BF-22B7434CF414}" type="presOf" srcId="{BC899210-943A-4127-A68B-D82CAF2E197C}" destId="{81AB5989-9899-4B6D-8954-BE97B07563D2}" srcOrd="0" destOrd="4" presId="urn:microsoft.com/office/officeart/2009/3/layout/FramedTextPicture"/>
    <dgm:cxn modelId="{6701F049-BF31-4235-9423-BC3E3D92B629}" srcId="{10F6215B-7FF1-48E7-A77E-A3FBE6CFA65B}" destId="{975BB5BA-14E2-41E0-AA06-B55863A2A9C3}" srcOrd="2" destOrd="0" parTransId="{3E4304DF-F0AF-4737-BBF6-FFB0C98CDC5D}" sibTransId="{1EE7F6DD-6FD6-400B-B1D2-1B980C0C84A7}"/>
    <dgm:cxn modelId="{3B113FCF-EA19-4466-A4FE-AD2398032797}" type="presOf" srcId="{10F6215B-7FF1-48E7-A77E-A3FBE6CFA65B}" destId="{81AB5989-9899-4B6D-8954-BE97B07563D2}" srcOrd="0" destOrd="0" presId="urn:microsoft.com/office/officeart/2009/3/layout/FramedTextPicture"/>
    <dgm:cxn modelId="{C30649D3-2A6A-4674-92D8-5ECD62E6D032}" srcId="{10F6215B-7FF1-48E7-A77E-A3FBE6CFA65B}" destId="{BC899210-943A-4127-A68B-D82CAF2E197C}" srcOrd="3" destOrd="0" parTransId="{6971CEC7-A566-4FB4-BBED-709C0D9D1238}" sibTransId="{610CADCF-B56A-4287-A299-B0D05DAFA1BF}"/>
    <dgm:cxn modelId="{D7085EC3-E65A-4720-8CA5-861C9E04EC1C}" type="presParOf" srcId="{9E4E9A95-D403-4EEF-9ADD-AD95596D92EC}" destId="{67D7A12B-3F2A-49AE-B3A6-223294B73276}" srcOrd="0" destOrd="0" presId="urn:microsoft.com/office/officeart/2009/3/layout/FramedTextPicture"/>
    <dgm:cxn modelId="{CBD6A20E-D916-4EF6-8EA1-34B9A220F608}" type="presParOf" srcId="{67D7A12B-3F2A-49AE-B3A6-223294B73276}" destId="{97C6A39C-D85F-4A86-9E4C-AB2D429C0FC8}" srcOrd="0" destOrd="0" presId="urn:microsoft.com/office/officeart/2009/3/layout/FramedTextPicture"/>
    <dgm:cxn modelId="{9D0E4EDB-5B23-4212-B598-252AE4ABB28F}" type="presParOf" srcId="{67D7A12B-3F2A-49AE-B3A6-223294B73276}" destId="{81AB5989-9899-4B6D-8954-BE97B07563D2}" srcOrd="1" destOrd="0" presId="urn:microsoft.com/office/officeart/2009/3/layout/FramedTextPicture"/>
    <dgm:cxn modelId="{06F2A078-AEA6-4B33-BDB7-069FF21935E3}" type="presParOf" srcId="{67D7A12B-3F2A-49AE-B3A6-223294B73276}" destId="{3A7A7175-2407-4505-A3AA-7995C6D2A66F}" srcOrd="2" destOrd="0" presId="urn:microsoft.com/office/officeart/2009/3/layout/FramedTextPicture"/>
    <dgm:cxn modelId="{9C119BA1-BD85-43DA-B3CA-8A1C36E931EB}" type="presParOf" srcId="{67D7A12B-3F2A-49AE-B3A6-223294B73276}" destId="{31213FE0-7241-437D-A8D3-BDB462876476}" srcOrd="3" destOrd="0" presId="urn:microsoft.com/office/officeart/2009/3/layout/FramedTextPicture"/>
    <dgm:cxn modelId="{81766190-AC29-4E02-A3E1-AAA668E51206}" type="presParOf" srcId="{67D7A12B-3F2A-49AE-B3A6-223294B73276}" destId="{11A278DE-61B0-49AE-8DAF-56F11A660E12}" srcOrd="4" destOrd="0" presId="urn:microsoft.com/office/officeart/2009/3/layout/FramedTextPicture"/>
    <dgm:cxn modelId="{62AA3AF9-FD01-4BBF-83E5-CA12EAD1A03E}" type="presParOf" srcId="{67D7A12B-3F2A-49AE-B3A6-223294B73276}" destId="{34FF106F-1430-409A-A667-6EC528F381B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05BC92-0E69-4483-A5BF-6165DCED4A2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10F6215B-7FF1-48E7-A77E-A3FBE6CFA65B}">
      <dgm:prSet phldrT="[Tekst]" custT="1"/>
      <dgm:spPr/>
      <dgm:t>
        <a:bodyPr/>
        <a:lstStyle/>
        <a:p>
          <a:pPr algn="l"/>
          <a:r>
            <a:rPr lang="pl-PL" sz="2000" b="1" u="sng" dirty="0"/>
            <a:t>Strumień</a:t>
          </a:r>
        </a:p>
      </dgm:t>
    </dgm:pt>
    <dgm:pt modelId="{04C52C25-6D7F-49BA-8862-718652F22F62}" type="parTrans" cxnId="{A0BEE026-C493-4A56-B4B9-1A88F2113166}">
      <dgm:prSet/>
      <dgm:spPr/>
      <dgm:t>
        <a:bodyPr/>
        <a:lstStyle/>
        <a:p>
          <a:endParaRPr lang="pl-PL"/>
        </a:p>
      </dgm:t>
    </dgm:pt>
    <dgm:pt modelId="{A5D30B31-1A1F-4541-B926-034E1180776B}" type="sibTrans" cxnId="{A0BEE026-C493-4A56-B4B9-1A88F2113166}">
      <dgm:prSet/>
      <dgm:spPr/>
      <dgm:t>
        <a:bodyPr/>
        <a:lstStyle/>
        <a:p>
          <a:endParaRPr lang="pl-PL"/>
        </a:p>
      </dgm:t>
    </dgm:pt>
    <dgm:pt modelId="{DA81661B-CC9B-486A-A891-88680F623BC3}">
      <dgm:prSet custT="1"/>
      <dgm:spPr/>
      <dgm:t>
        <a:bodyPr/>
        <a:lstStyle/>
        <a:p>
          <a:pPr algn="l"/>
          <a:r>
            <a:rPr lang="pl-PL" sz="1400" dirty="0"/>
            <a:t>współdziałanie społeczności lokalnej (włączenie w zespół zadaniowy na etapie planowania przedsięwzięć)</a:t>
          </a:r>
        </a:p>
      </dgm:t>
    </dgm:pt>
    <dgm:pt modelId="{B9F02C0A-89D9-4E28-9667-A999492AFE1E}" type="parTrans" cxnId="{83662D3C-3BB1-4430-85AC-E925AD2095B3}">
      <dgm:prSet/>
      <dgm:spPr/>
      <dgm:t>
        <a:bodyPr/>
        <a:lstStyle/>
        <a:p>
          <a:endParaRPr lang="pl-PL"/>
        </a:p>
      </dgm:t>
    </dgm:pt>
    <dgm:pt modelId="{836C6064-C3F6-4F4B-BCF6-2347C7D64D06}" type="sibTrans" cxnId="{83662D3C-3BB1-4430-85AC-E925AD2095B3}">
      <dgm:prSet/>
      <dgm:spPr/>
      <dgm:t>
        <a:bodyPr/>
        <a:lstStyle/>
        <a:p>
          <a:endParaRPr lang="pl-PL"/>
        </a:p>
      </dgm:t>
    </dgm:pt>
    <dgm:pt modelId="{F6A96CB6-D2E5-451B-A4A9-E099F54BD307}">
      <dgm:prSet custT="1"/>
      <dgm:spPr/>
      <dgm:t>
        <a:bodyPr/>
        <a:lstStyle/>
        <a:p>
          <a:pPr algn="l"/>
          <a:r>
            <a:rPr lang="pl-PL" sz="1400" dirty="0"/>
            <a:t>kompleksowość działań </a:t>
          </a:r>
          <a:r>
            <a:rPr lang="pl-PL" sz="1400" dirty="0" smtClean="0"/>
            <a:t>rewitalizacyjnych – od przestrzeni publicznych po edukację i kulturę</a:t>
          </a:r>
          <a:endParaRPr lang="pl-PL" sz="1400" dirty="0"/>
        </a:p>
      </dgm:t>
    </dgm:pt>
    <dgm:pt modelId="{E1472AD4-7DD4-4C14-A8FE-4201E686D3EC}" type="parTrans" cxnId="{B1213A97-2AFF-4870-87EF-3AA8C002ACBC}">
      <dgm:prSet/>
      <dgm:spPr/>
      <dgm:t>
        <a:bodyPr/>
        <a:lstStyle/>
        <a:p>
          <a:endParaRPr lang="pl-PL"/>
        </a:p>
      </dgm:t>
    </dgm:pt>
    <dgm:pt modelId="{64AF2C67-E15C-406A-8BC2-C08288CB6145}" type="sibTrans" cxnId="{B1213A97-2AFF-4870-87EF-3AA8C002ACBC}">
      <dgm:prSet/>
      <dgm:spPr/>
      <dgm:t>
        <a:bodyPr/>
        <a:lstStyle/>
        <a:p>
          <a:endParaRPr lang="pl-PL"/>
        </a:p>
      </dgm:t>
    </dgm:pt>
    <dgm:pt modelId="{16C13C24-68E9-47BA-8CB1-DA7EDBFEB4A5}">
      <dgm:prSet custT="1"/>
      <dgm:spPr/>
      <dgm:t>
        <a:bodyPr/>
        <a:lstStyle/>
        <a:p>
          <a:pPr algn="l"/>
          <a:r>
            <a:rPr lang="pl-PL" sz="1400" dirty="0"/>
            <a:t>współpraca </a:t>
          </a:r>
          <a:r>
            <a:rPr lang="pl-PL" sz="1400" dirty="0" smtClean="0"/>
            <a:t>transgraniczna z zaangażowaniem szkół, dzieci i młodzieży</a:t>
          </a:r>
          <a:endParaRPr lang="pl-PL" sz="1400" dirty="0"/>
        </a:p>
      </dgm:t>
    </dgm:pt>
    <dgm:pt modelId="{81DDA048-0912-46D1-B7CD-288CD855BD39}" type="parTrans" cxnId="{7E36EA5B-C895-40CD-AC52-51C74CA1FDE2}">
      <dgm:prSet/>
      <dgm:spPr/>
    </dgm:pt>
    <dgm:pt modelId="{C2E3BED2-1630-4459-B595-F0B418C11EDD}" type="sibTrans" cxnId="{7E36EA5B-C895-40CD-AC52-51C74CA1FDE2}">
      <dgm:prSet/>
      <dgm:spPr/>
    </dgm:pt>
    <dgm:pt modelId="{9E4E9A95-D403-4EEF-9ADD-AD95596D92EC}" type="pres">
      <dgm:prSet presAssocID="{B605BC92-0E69-4483-A5BF-6165DCED4A2B}" presName="Name0" presStyleCnt="0">
        <dgm:presLayoutVars>
          <dgm:chMax/>
          <dgm:chPref/>
          <dgm:dir/>
        </dgm:presLayoutVars>
      </dgm:prSet>
      <dgm:spPr/>
      <dgm:t>
        <a:bodyPr/>
        <a:lstStyle/>
        <a:p>
          <a:endParaRPr lang="pl-PL"/>
        </a:p>
      </dgm:t>
    </dgm:pt>
    <dgm:pt modelId="{67D7A12B-3F2A-49AE-B3A6-223294B73276}" type="pres">
      <dgm:prSet presAssocID="{10F6215B-7FF1-48E7-A77E-A3FBE6CFA65B}" presName="composite" presStyleCnt="0">
        <dgm:presLayoutVars>
          <dgm:chMax/>
          <dgm:chPref/>
        </dgm:presLayoutVars>
      </dgm:prSet>
      <dgm:spPr/>
    </dgm:pt>
    <dgm:pt modelId="{97C6A39C-D85F-4A86-9E4C-AB2D429C0FC8}" type="pres">
      <dgm:prSet presAssocID="{10F6215B-7FF1-48E7-A77E-A3FBE6CFA65B}" presName="Image" presStyleLbl="bgImgPlace1" presStyleIdx="0" presStyleCnt="1"/>
      <dgm:spPr>
        <a:blipFill rotWithShape="1">
          <a:blip xmlns:r="http://schemas.openxmlformats.org/officeDocument/2006/relationships" r:embed="rId1"/>
          <a:stretch>
            <a:fillRect/>
          </a:stretch>
        </a:blipFill>
      </dgm:spPr>
      <dgm:t>
        <a:bodyPr/>
        <a:lstStyle/>
        <a:p>
          <a:endParaRPr lang="pl-PL"/>
        </a:p>
      </dgm:t>
    </dgm:pt>
    <dgm:pt modelId="{81AB5989-9899-4B6D-8954-BE97B07563D2}" type="pres">
      <dgm:prSet presAssocID="{10F6215B-7FF1-48E7-A77E-A3FBE6CFA65B}" presName="ParentText" presStyleLbl="revTx" presStyleIdx="0" presStyleCnt="1">
        <dgm:presLayoutVars>
          <dgm:chMax val="0"/>
          <dgm:chPref val="0"/>
          <dgm:bulletEnabled val="1"/>
        </dgm:presLayoutVars>
      </dgm:prSet>
      <dgm:spPr/>
      <dgm:t>
        <a:bodyPr/>
        <a:lstStyle/>
        <a:p>
          <a:endParaRPr lang="pl-PL"/>
        </a:p>
      </dgm:t>
    </dgm:pt>
    <dgm:pt modelId="{3A7A7175-2407-4505-A3AA-7995C6D2A66F}" type="pres">
      <dgm:prSet presAssocID="{10F6215B-7FF1-48E7-A77E-A3FBE6CFA65B}" presName="tlFrame" presStyleLbl="node1" presStyleIdx="0" presStyleCnt="4"/>
      <dgm:spPr/>
    </dgm:pt>
    <dgm:pt modelId="{31213FE0-7241-437D-A8D3-BDB462876476}" type="pres">
      <dgm:prSet presAssocID="{10F6215B-7FF1-48E7-A77E-A3FBE6CFA65B}" presName="trFrame" presStyleLbl="node1" presStyleIdx="1" presStyleCnt="4"/>
      <dgm:spPr/>
    </dgm:pt>
    <dgm:pt modelId="{11A278DE-61B0-49AE-8DAF-56F11A660E12}" type="pres">
      <dgm:prSet presAssocID="{10F6215B-7FF1-48E7-A77E-A3FBE6CFA65B}" presName="blFrame" presStyleLbl="node1" presStyleIdx="2" presStyleCnt="4"/>
      <dgm:spPr/>
    </dgm:pt>
    <dgm:pt modelId="{34FF106F-1430-409A-A667-6EC528F381B8}" type="pres">
      <dgm:prSet presAssocID="{10F6215B-7FF1-48E7-A77E-A3FBE6CFA65B}" presName="brFrame" presStyleLbl="node1" presStyleIdx="3" presStyleCnt="4"/>
      <dgm:spPr/>
    </dgm:pt>
  </dgm:ptLst>
  <dgm:cxnLst>
    <dgm:cxn modelId="{10B6B137-CD45-48AB-B6D4-06998D28F8CB}" type="presOf" srcId="{16C13C24-68E9-47BA-8CB1-DA7EDBFEB4A5}" destId="{81AB5989-9899-4B6D-8954-BE97B07563D2}" srcOrd="0" destOrd="2" presId="urn:microsoft.com/office/officeart/2009/3/layout/FramedTextPicture"/>
    <dgm:cxn modelId="{5809AECA-EA8F-4098-AA59-F823546300BE}" type="presOf" srcId="{B605BC92-0E69-4483-A5BF-6165DCED4A2B}" destId="{9E4E9A95-D403-4EEF-9ADD-AD95596D92EC}" srcOrd="0" destOrd="0" presId="urn:microsoft.com/office/officeart/2009/3/layout/FramedTextPicture"/>
    <dgm:cxn modelId="{12A19FAD-CC81-42D1-9CFE-38F37706E17E}" type="presOf" srcId="{10F6215B-7FF1-48E7-A77E-A3FBE6CFA65B}" destId="{81AB5989-9899-4B6D-8954-BE97B07563D2}" srcOrd="0" destOrd="0" presId="urn:microsoft.com/office/officeart/2009/3/layout/FramedTextPicture"/>
    <dgm:cxn modelId="{A0BEE026-C493-4A56-B4B9-1A88F2113166}" srcId="{B605BC92-0E69-4483-A5BF-6165DCED4A2B}" destId="{10F6215B-7FF1-48E7-A77E-A3FBE6CFA65B}" srcOrd="0" destOrd="0" parTransId="{04C52C25-6D7F-49BA-8862-718652F22F62}" sibTransId="{A5D30B31-1A1F-4541-B926-034E1180776B}"/>
    <dgm:cxn modelId="{83662D3C-3BB1-4430-85AC-E925AD2095B3}" srcId="{10F6215B-7FF1-48E7-A77E-A3FBE6CFA65B}" destId="{DA81661B-CC9B-486A-A891-88680F623BC3}" srcOrd="0" destOrd="0" parTransId="{B9F02C0A-89D9-4E28-9667-A999492AFE1E}" sibTransId="{836C6064-C3F6-4F4B-BCF6-2347C7D64D06}"/>
    <dgm:cxn modelId="{1A62F4C7-F963-4561-A25B-62F472FACFB4}" type="presOf" srcId="{F6A96CB6-D2E5-451B-A4A9-E099F54BD307}" destId="{81AB5989-9899-4B6D-8954-BE97B07563D2}" srcOrd="0" destOrd="3" presId="urn:microsoft.com/office/officeart/2009/3/layout/FramedTextPicture"/>
    <dgm:cxn modelId="{37023129-BCFB-410A-914B-B826F7562BA9}" type="presOf" srcId="{DA81661B-CC9B-486A-A891-88680F623BC3}" destId="{81AB5989-9899-4B6D-8954-BE97B07563D2}" srcOrd="0" destOrd="1" presId="urn:microsoft.com/office/officeart/2009/3/layout/FramedTextPicture"/>
    <dgm:cxn modelId="{7E36EA5B-C895-40CD-AC52-51C74CA1FDE2}" srcId="{10F6215B-7FF1-48E7-A77E-A3FBE6CFA65B}" destId="{16C13C24-68E9-47BA-8CB1-DA7EDBFEB4A5}" srcOrd="1" destOrd="0" parTransId="{81DDA048-0912-46D1-B7CD-288CD855BD39}" sibTransId="{C2E3BED2-1630-4459-B595-F0B418C11EDD}"/>
    <dgm:cxn modelId="{B1213A97-2AFF-4870-87EF-3AA8C002ACBC}" srcId="{10F6215B-7FF1-48E7-A77E-A3FBE6CFA65B}" destId="{F6A96CB6-D2E5-451B-A4A9-E099F54BD307}" srcOrd="2" destOrd="0" parTransId="{E1472AD4-7DD4-4C14-A8FE-4201E686D3EC}" sibTransId="{64AF2C67-E15C-406A-8BC2-C08288CB6145}"/>
    <dgm:cxn modelId="{C8FF2A14-8167-414E-A224-E96105C499EC}" type="presParOf" srcId="{9E4E9A95-D403-4EEF-9ADD-AD95596D92EC}" destId="{67D7A12B-3F2A-49AE-B3A6-223294B73276}" srcOrd="0" destOrd="0" presId="urn:microsoft.com/office/officeart/2009/3/layout/FramedTextPicture"/>
    <dgm:cxn modelId="{120281A6-9B03-4282-8C72-77BE5F0BEC0C}" type="presParOf" srcId="{67D7A12B-3F2A-49AE-B3A6-223294B73276}" destId="{97C6A39C-D85F-4A86-9E4C-AB2D429C0FC8}" srcOrd="0" destOrd="0" presId="urn:microsoft.com/office/officeart/2009/3/layout/FramedTextPicture"/>
    <dgm:cxn modelId="{E66F85A8-8DF7-46F3-8AE4-839E7FE925C3}" type="presParOf" srcId="{67D7A12B-3F2A-49AE-B3A6-223294B73276}" destId="{81AB5989-9899-4B6D-8954-BE97B07563D2}" srcOrd="1" destOrd="0" presId="urn:microsoft.com/office/officeart/2009/3/layout/FramedTextPicture"/>
    <dgm:cxn modelId="{1C9D5509-4701-4DFA-BC8E-2E08B6DB48E4}" type="presParOf" srcId="{67D7A12B-3F2A-49AE-B3A6-223294B73276}" destId="{3A7A7175-2407-4505-A3AA-7995C6D2A66F}" srcOrd="2" destOrd="0" presId="urn:microsoft.com/office/officeart/2009/3/layout/FramedTextPicture"/>
    <dgm:cxn modelId="{C892121A-1E09-4D34-B39A-E1A8C57D1F3C}" type="presParOf" srcId="{67D7A12B-3F2A-49AE-B3A6-223294B73276}" destId="{31213FE0-7241-437D-A8D3-BDB462876476}" srcOrd="3" destOrd="0" presId="urn:microsoft.com/office/officeart/2009/3/layout/FramedTextPicture"/>
    <dgm:cxn modelId="{535D54C2-91B8-443C-9EAC-58FE4A0C2E48}" type="presParOf" srcId="{67D7A12B-3F2A-49AE-B3A6-223294B73276}" destId="{11A278DE-61B0-49AE-8DAF-56F11A660E12}" srcOrd="4" destOrd="0" presId="urn:microsoft.com/office/officeart/2009/3/layout/FramedTextPicture"/>
    <dgm:cxn modelId="{E46E0BF4-CDFD-4B23-AA14-37BFD49F2175}" type="presParOf" srcId="{67D7A12B-3F2A-49AE-B3A6-223294B73276}" destId="{34FF106F-1430-409A-A667-6EC528F381B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05BC92-0E69-4483-A5BF-6165DCED4A2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10F6215B-7FF1-48E7-A77E-A3FBE6CFA65B}">
      <dgm:prSet phldrT="[Tekst]" custT="1"/>
      <dgm:spPr/>
      <dgm:t>
        <a:bodyPr/>
        <a:lstStyle/>
        <a:p>
          <a:pPr algn="l"/>
          <a:r>
            <a:rPr lang="pl-PL" sz="2000" b="1" u="sng" dirty="0"/>
            <a:t>Wrocław (osiedle Nadodrze)</a:t>
          </a:r>
        </a:p>
      </dgm:t>
    </dgm:pt>
    <dgm:pt modelId="{04C52C25-6D7F-49BA-8862-718652F22F62}" type="parTrans" cxnId="{A0BEE026-C493-4A56-B4B9-1A88F2113166}">
      <dgm:prSet/>
      <dgm:spPr/>
      <dgm:t>
        <a:bodyPr/>
        <a:lstStyle/>
        <a:p>
          <a:endParaRPr lang="pl-PL"/>
        </a:p>
      </dgm:t>
    </dgm:pt>
    <dgm:pt modelId="{A5D30B31-1A1F-4541-B926-034E1180776B}" type="sibTrans" cxnId="{A0BEE026-C493-4A56-B4B9-1A88F2113166}">
      <dgm:prSet/>
      <dgm:spPr/>
      <dgm:t>
        <a:bodyPr/>
        <a:lstStyle/>
        <a:p>
          <a:endParaRPr lang="pl-PL"/>
        </a:p>
      </dgm:t>
    </dgm:pt>
    <dgm:pt modelId="{0242F2F4-4CD2-4DF9-87BA-CAE69BB6A329}">
      <dgm:prSet custT="1"/>
      <dgm:spPr/>
      <dgm:t>
        <a:bodyPr/>
        <a:lstStyle/>
        <a:p>
          <a:pPr algn="l"/>
          <a:r>
            <a:rPr lang="pl-PL" sz="1400" dirty="0"/>
            <a:t>inicjowanie rozwoju gospodarczego (m.in. wspieranie przedsiębiorczości, samozatrudnienia, ekonomii </a:t>
          </a:r>
          <a:r>
            <a:rPr lang="pl-PL" sz="1400" dirty="0" smtClean="0"/>
            <a:t>społecznej), </a:t>
          </a:r>
          <a:endParaRPr lang="pl-PL" sz="1400" dirty="0"/>
        </a:p>
      </dgm:t>
    </dgm:pt>
    <dgm:pt modelId="{4CA9D91F-37D1-4E63-A092-597979D488A6}" type="parTrans" cxnId="{E43267BC-0DD4-4BFC-8B85-4D2203C1281F}">
      <dgm:prSet/>
      <dgm:spPr/>
      <dgm:t>
        <a:bodyPr/>
        <a:lstStyle/>
        <a:p>
          <a:endParaRPr lang="pl-PL"/>
        </a:p>
      </dgm:t>
    </dgm:pt>
    <dgm:pt modelId="{F26A52DA-F3C0-48B1-A431-A9ED43A9415E}" type="sibTrans" cxnId="{E43267BC-0DD4-4BFC-8B85-4D2203C1281F}">
      <dgm:prSet/>
      <dgm:spPr/>
      <dgm:t>
        <a:bodyPr/>
        <a:lstStyle/>
        <a:p>
          <a:endParaRPr lang="pl-PL"/>
        </a:p>
      </dgm:t>
    </dgm:pt>
    <dgm:pt modelId="{FD7B36E0-E1AB-42F7-9816-734FB22637FB}">
      <dgm:prSet custT="1"/>
      <dgm:spPr/>
      <dgm:t>
        <a:bodyPr/>
        <a:lstStyle/>
        <a:p>
          <a:pPr algn="l"/>
          <a:r>
            <a:rPr lang="pl-PL" sz="1400" dirty="0" smtClean="0"/>
            <a:t>zwiększanie </a:t>
          </a:r>
          <a:r>
            <a:rPr lang="pl-PL" sz="1400" dirty="0"/>
            <a:t>atrakcyjności dla inwestorów, szczególnie lokalnych, </a:t>
          </a:r>
        </a:p>
      </dgm:t>
    </dgm:pt>
    <dgm:pt modelId="{97E8890F-4085-4DF9-A6AC-97BEF23CDC9F}" type="parTrans" cxnId="{B4A4D243-17D0-4BD1-9DC3-9A4E54D9182E}">
      <dgm:prSet/>
      <dgm:spPr/>
    </dgm:pt>
    <dgm:pt modelId="{3A44F894-BB76-443B-A59E-8E0487D8BDD4}" type="sibTrans" cxnId="{B4A4D243-17D0-4BD1-9DC3-9A4E54D9182E}">
      <dgm:prSet/>
      <dgm:spPr/>
    </dgm:pt>
    <dgm:pt modelId="{DB80B575-C114-4B1F-8D18-B865B54883E3}">
      <dgm:prSet custT="1"/>
      <dgm:spPr/>
      <dgm:t>
        <a:bodyPr/>
        <a:lstStyle/>
        <a:p>
          <a:pPr algn="l"/>
          <a:r>
            <a:rPr lang="pl-PL" sz="1400" dirty="0" smtClean="0"/>
            <a:t>ożywianie </a:t>
          </a:r>
          <a:r>
            <a:rPr lang="pl-PL" sz="1400" dirty="0"/>
            <a:t>gospodarcze </a:t>
          </a:r>
          <a:r>
            <a:rPr lang="pl-PL" sz="1400" dirty="0" smtClean="0"/>
            <a:t>obszarów</a:t>
          </a:r>
          <a:endParaRPr lang="pl-PL" sz="1400" dirty="0"/>
        </a:p>
      </dgm:t>
    </dgm:pt>
    <dgm:pt modelId="{F372F06B-07ED-4C1A-9B2B-77F44BB59A69}" type="parTrans" cxnId="{C37E3A7F-5DF7-4718-AF25-ABD877347549}">
      <dgm:prSet/>
      <dgm:spPr/>
    </dgm:pt>
    <dgm:pt modelId="{5A1C4B8A-54ED-4D27-93D3-4AEA21D5B552}" type="sibTrans" cxnId="{C37E3A7F-5DF7-4718-AF25-ABD877347549}">
      <dgm:prSet/>
      <dgm:spPr/>
    </dgm:pt>
    <dgm:pt modelId="{9E4E9A95-D403-4EEF-9ADD-AD95596D92EC}" type="pres">
      <dgm:prSet presAssocID="{B605BC92-0E69-4483-A5BF-6165DCED4A2B}" presName="Name0" presStyleCnt="0">
        <dgm:presLayoutVars>
          <dgm:chMax/>
          <dgm:chPref/>
          <dgm:dir/>
        </dgm:presLayoutVars>
      </dgm:prSet>
      <dgm:spPr/>
      <dgm:t>
        <a:bodyPr/>
        <a:lstStyle/>
        <a:p>
          <a:endParaRPr lang="pl-PL"/>
        </a:p>
      </dgm:t>
    </dgm:pt>
    <dgm:pt modelId="{67D7A12B-3F2A-49AE-B3A6-223294B73276}" type="pres">
      <dgm:prSet presAssocID="{10F6215B-7FF1-48E7-A77E-A3FBE6CFA65B}" presName="composite" presStyleCnt="0">
        <dgm:presLayoutVars>
          <dgm:chMax/>
          <dgm:chPref/>
        </dgm:presLayoutVars>
      </dgm:prSet>
      <dgm:spPr/>
    </dgm:pt>
    <dgm:pt modelId="{97C6A39C-D85F-4A86-9E4C-AB2D429C0FC8}" type="pres">
      <dgm:prSet presAssocID="{10F6215B-7FF1-48E7-A77E-A3FBE6CFA65B}" presName="Image" presStyleLbl="bgImgPlace1" presStyleIdx="0" presStyleCnt="1"/>
      <dgm:spPr>
        <a:blipFill rotWithShape="1">
          <a:blip xmlns:r="http://schemas.openxmlformats.org/officeDocument/2006/relationships" r:embed="rId1"/>
          <a:stretch>
            <a:fillRect/>
          </a:stretch>
        </a:blipFill>
      </dgm:spPr>
      <dgm:t>
        <a:bodyPr/>
        <a:lstStyle/>
        <a:p>
          <a:endParaRPr lang="pl-PL"/>
        </a:p>
      </dgm:t>
    </dgm:pt>
    <dgm:pt modelId="{81AB5989-9899-4B6D-8954-BE97B07563D2}" type="pres">
      <dgm:prSet presAssocID="{10F6215B-7FF1-48E7-A77E-A3FBE6CFA65B}" presName="ParentText" presStyleLbl="revTx" presStyleIdx="0" presStyleCnt="1">
        <dgm:presLayoutVars>
          <dgm:chMax val="0"/>
          <dgm:chPref val="0"/>
          <dgm:bulletEnabled val="1"/>
        </dgm:presLayoutVars>
      </dgm:prSet>
      <dgm:spPr/>
      <dgm:t>
        <a:bodyPr/>
        <a:lstStyle/>
        <a:p>
          <a:endParaRPr lang="pl-PL"/>
        </a:p>
      </dgm:t>
    </dgm:pt>
    <dgm:pt modelId="{3A7A7175-2407-4505-A3AA-7995C6D2A66F}" type="pres">
      <dgm:prSet presAssocID="{10F6215B-7FF1-48E7-A77E-A3FBE6CFA65B}" presName="tlFrame" presStyleLbl="node1" presStyleIdx="0" presStyleCnt="4"/>
      <dgm:spPr/>
    </dgm:pt>
    <dgm:pt modelId="{31213FE0-7241-437D-A8D3-BDB462876476}" type="pres">
      <dgm:prSet presAssocID="{10F6215B-7FF1-48E7-A77E-A3FBE6CFA65B}" presName="trFrame" presStyleLbl="node1" presStyleIdx="1" presStyleCnt="4"/>
      <dgm:spPr/>
    </dgm:pt>
    <dgm:pt modelId="{11A278DE-61B0-49AE-8DAF-56F11A660E12}" type="pres">
      <dgm:prSet presAssocID="{10F6215B-7FF1-48E7-A77E-A3FBE6CFA65B}" presName="blFrame" presStyleLbl="node1" presStyleIdx="2" presStyleCnt="4"/>
      <dgm:spPr/>
    </dgm:pt>
    <dgm:pt modelId="{34FF106F-1430-409A-A667-6EC528F381B8}" type="pres">
      <dgm:prSet presAssocID="{10F6215B-7FF1-48E7-A77E-A3FBE6CFA65B}" presName="brFrame" presStyleLbl="node1" presStyleIdx="3" presStyleCnt="4"/>
      <dgm:spPr/>
    </dgm:pt>
  </dgm:ptLst>
  <dgm:cxnLst>
    <dgm:cxn modelId="{622972A7-DF66-4F82-B52C-6558B09C3A80}" type="presOf" srcId="{FD7B36E0-E1AB-42F7-9816-734FB22637FB}" destId="{81AB5989-9899-4B6D-8954-BE97B07563D2}" srcOrd="0" destOrd="2" presId="urn:microsoft.com/office/officeart/2009/3/layout/FramedTextPicture"/>
    <dgm:cxn modelId="{E23A1A8A-82B2-4A2B-B06E-C89E773AC9FE}" type="presOf" srcId="{B605BC92-0E69-4483-A5BF-6165DCED4A2B}" destId="{9E4E9A95-D403-4EEF-9ADD-AD95596D92EC}" srcOrd="0" destOrd="0" presId="urn:microsoft.com/office/officeart/2009/3/layout/FramedTextPicture"/>
    <dgm:cxn modelId="{A0BEE026-C493-4A56-B4B9-1A88F2113166}" srcId="{B605BC92-0E69-4483-A5BF-6165DCED4A2B}" destId="{10F6215B-7FF1-48E7-A77E-A3FBE6CFA65B}" srcOrd="0" destOrd="0" parTransId="{04C52C25-6D7F-49BA-8862-718652F22F62}" sibTransId="{A5D30B31-1A1F-4541-B926-034E1180776B}"/>
    <dgm:cxn modelId="{EC6296DF-9FE9-4A85-8BA0-DB56D379F794}" type="presOf" srcId="{10F6215B-7FF1-48E7-A77E-A3FBE6CFA65B}" destId="{81AB5989-9899-4B6D-8954-BE97B07563D2}" srcOrd="0" destOrd="0" presId="urn:microsoft.com/office/officeart/2009/3/layout/FramedTextPicture"/>
    <dgm:cxn modelId="{A694CC03-E4D9-4F11-B267-CE192170F690}" type="presOf" srcId="{DB80B575-C114-4B1F-8D18-B865B54883E3}" destId="{81AB5989-9899-4B6D-8954-BE97B07563D2}" srcOrd="0" destOrd="3" presId="urn:microsoft.com/office/officeart/2009/3/layout/FramedTextPicture"/>
    <dgm:cxn modelId="{B4A4D243-17D0-4BD1-9DC3-9A4E54D9182E}" srcId="{10F6215B-7FF1-48E7-A77E-A3FBE6CFA65B}" destId="{FD7B36E0-E1AB-42F7-9816-734FB22637FB}" srcOrd="1" destOrd="0" parTransId="{97E8890F-4085-4DF9-A6AC-97BEF23CDC9F}" sibTransId="{3A44F894-BB76-443B-A59E-8E0487D8BDD4}"/>
    <dgm:cxn modelId="{C37E3A7F-5DF7-4718-AF25-ABD877347549}" srcId="{10F6215B-7FF1-48E7-A77E-A3FBE6CFA65B}" destId="{DB80B575-C114-4B1F-8D18-B865B54883E3}" srcOrd="2" destOrd="0" parTransId="{F372F06B-07ED-4C1A-9B2B-77F44BB59A69}" sibTransId="{5A1C4B8A-54ED-4D27-93D3-4AEA21D5B552}"/>
    <dgm:cxn modelId="{E43267BC-0DD4-4BFC-8B85-4D2203C1281F}" srcId="{10F6215B-7FF1-48E7-A77E-A3FBE6CFA65B}" destId="{0242F2F4-4CD2-4DF9-87BA-CAE69BB6A329}" srcOrd="0" destOrd="0" parTransId="{4CA9D91F-37D1-4E63-A092-597979D488A6}" sibTransId="{F26A52DA-F3C0-48B1-A431-A9ED43A9415E}"/>
    <dgm:cxn modelId="{F77D4ED1-17B2-423C-B98C-1B2276FB7621}" type="presOf" srcId="{0242F2F4-4CD2-4DF9-87BA-CAE69BB6A329}" destId="{81AB5989-9899-4B6D-8954-BE97B07563D2}" srcOrd="0" destOrd="1" presId="urn:microsoft.com/office/officeart/2009/3/layout/FramedTextPicture"/>
    <dgm:cxn modelId="{524B66DB-D7E0-41AA-92BF-1969D6D74F0F}" type="presParOf" srcId="{9E4E9A95-D403-4EEF-9ADD-AD95596D92EC}" destId="{67D7A12B-3F2A-49AE-B3A6-223294B73276}" srcOrd="0" destOrd="0" presId="urn:microsoft.com/office/officeart/2009/3/layout/FramedTextPicture"/>
    <dgm:cxn modelId="{E17395BD-6EA9-4D2E-B172-06F49B438673}" type="presParOf" srcId="{67D7A12B-3F2A-49AE-B3A6-223294B73276}" destId="{97C6A39C-D85F-4A86-9E4C-AB2D429C0FC8}" srcOrd="0" destOrd="0" presId="urn:microsoft.com/office/officeart/2009/3/layout/FramedTextPicture"/>
    <dgm:cxn modelId="{521CC15F-662E-43ED-9CE1-431FC89AEC48}" type="presParOf" srcId="{67D7A12B-3F2A-49AE-B3A6-223294B73276}" destId="{81AB5989-9899-4B6D-8954-BE97B07563D2}" srcOrd="1" destOrd="0" presId="urn:microsoft.com/office/officeart/2009/3/layout/FramedTextPicture"/>
    <dgm:cxn modelId="{CA7AE143-BB62-4874-BFCB-BAFE8FB2F5AD}" type="presParOf" srcId="{67D7A12B-3F2A-49AE-B3A6-223294B73276}" destId="{3A7A7175-2407-4505-A3AA-7995C6D2A66F}" srcOrd="2" destOrd="0" presId="urn:microsoft.com/office/officeart/2009/3/layout/FramedTextPicture"/>
    <dgm:cxn modelId="{E6617580-9EAA-44A9-909B-0D1D04616D5F}" type="presParOf" srcId="{67D7A12B-3F2A-49AE-B3A6-223294B73276}" destId="{31213FE0-7241-437D-A8D3-BDB462876476}" srcOrd="3" destOrd="0" presId="urn:microsoft.com/office/officeart/2009/3/layout/FramedTextPicture"/>
    <dgm:cxn modelId="{B5C99D3E-FBA6-40A9-B20A-2F2244E1169E}" type="presParOf" srcId="{67D7A12B-3F2A-49AE-B3A6-223294B73276}" destId="{11A278DE-61B0-49AE-8DAF-56F11A660E12}" srcOrd="4" destOrd="0" presId="urn:microsoft.com/office/officeart/2009/3/layout/FramedTextPicture"/>
    <dgm:cxn modelId="{BA83AEBA-206C-4A55-8757-3AC02D62F1E1}" type="presParOf" srcId="{67D7A12B-3F2A-49AE-B3A6-223294B73276}" destId="{34FF106F-1430-409A-A667-6EC528F381B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53F3A7-1940-44E8-A38E-A074501E13E4}" type="doc">
      <dgm:prSet loTypeId="urn:microsoft.com/office/officeart/2005/8/layout/process1" loCatId="process" qsTypeId="urn:microsoft.com/office/officeart/2005/8/quickstyle/simple1" qsCatId="simple" csTypeId="urn:microsoft.com/office/officeart/2005/8/colors/accent1_2" csCatId="accent1" phldr="1"/>
      <dgm:spPr/>
    </dgm:pt>
    <dgm:pt modelId="{EC1AE458-F092-4AAE-BDE3-C03EFF4F178D}" type="pres">
      <dgm:prSet presAssocID="{1C53F3A7-1940-44E8-A38E-A074501E13E4}" presName="Name0" presStyleCnt="0">
        <dgm:presLayoutVars>
          <dgm:dir/>
          <dgm:resizeHandles val="exact"/>
        </dgm:presLayoutVars>
      </dgm:prSet>
      <dgm:spPr/>
    </dgm:pt>
  </dgm:ptLst>
  <dgm:cxnLst>
    <dgm:cxn modelId="{845D84C2-FDA4-4F00-8018-ACA6775F519D}" type="presOf" srcId="{1C53F3A7-1940-44E8-A38E-A074501E13E4}" destId="{EC1AE458-F092-4AAE-BDE3-C03EFF4F178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272020-4EDD-4C63-868A-9B32F8FD0B5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pl-PL"/>
        </a:p>
      </dgm:t>
    </dgm:pt>
    <dgm:pt modelId="{BB34E47E-A0B4-40A9-8AAC-F9739D204193}">
      <dgm:prSet phldrT="[Tekst]"/>
      <dgm:spPr/>
      <dgm:t>
        <a:bodyPr/>
        <a:lstStyle/>
        <a:p>
          <a:r>
            <a:rPr lang="pl-PL" dirty="0"/>
            <a:t>Przedsięwzięcie rewitalizacyjne to każdy projekt, który wynika z programu rewitalizacji lub jest w nim zaplanowany, i który jest ukierunkowany na wyprowadzenie obszaru z kryzysu. </a:t>
          </a:r>
        </a:p>
      </dgm:t>
    </dgm:pt>
    <dgm:pt modelId="{AD25081B-B93B-47A2-B71C-CD37840CEC08}" type="parTrans" cxnId="{07F7515A-7ACE-4336-8EEC-323D843F127C}">
      <dgm:prSet/>
      <dgm:spPr/>
      <dgm:t>
        <a:bodyPr/>
        <a:lstStyle/>
        <a:p>
          <a:endParaRPr lang="pl-PL"/>
        </a:p>
      </dgm:t>
    </dgm:pt>
    <dgm:pt modelId="{0479495D-C090-4CB2-8202-F9FC440E2D51}" type="sibTrans" cxnId="{07F7515A-7ACE-4336-8EEC-323D843F127C}">
      <dgm:prSet/>
      <dgm:spPr/>
      <dgm:t>
        <a:bodyPr/>
        <a:lstStyle/>
        <a:p>
          <a:endParaRPr lang="pl-PL"/>
        </a:p>
      </dgm:t>
    </dgm:pt>
    <dgm:pt modelId="{30976430-0ED5-4E82-ABDD-52C750C1D35D}">
      <dgm:prSet phldrT="[Tekst]"/>
      <dgm:spPr/>
      <dgm:t>
        <a:bodyPr/>
        <a:lstStyle/>
        <a:p>
          <a:r>
            <a:rPr lang="pl-PL" b="1" dirty="0"/>
            <a:t>Nie istnieje zamknięty katalog działań infrastrukturalnych, które mogą być przedsięwzięciami rewitalizacyjnymi.</a:t>
          </a:r>
        </a:p>
      </dgm:t>
    </dgm:pt>
    <dgm:pt modelId="{AEC25B59-AA26-4573-8A65-45DC95254BCE}" type="parTrans" cxnId="{6F3980B0-A0CC-4174-80FA-BFA78A61926E}">
      <dgm:prSet/>
      <dgm:spPr/>
      <dgm:t>
        <a:bodyPr/>
        <a:lstStyle/>
        <a:p>
          <a:endParaRPr lang="pl-PL"/>
        </a:p>
      </dgm:t>
    </dgm:pt>
    <dgm:pt modelId="{D9D51D6E-2D7D-4666-A527-3CF8239B9816}" type="sibTrans" cxnId="{6F3980B0-A0CC-4174-80FA-BFA78A61926E}">
      <dgm:prSet/>
      <dgm:spPr/>
      <dgm:t>
        <a:bodyPr/>
        <a:lstStyle/>
        <a:p>
          <a:endParaRPr lang="pl-PL"/>
        </a:p>
      </dgm:t>
    </dgm:pt>
    <dgm:pt modelId="{8B2F69B9-5FB7-4780-A084-FB397A2E9D20}">
      <dgm:prSet phldrT="[Tekst]"/>
      <dgm:spPr/>
      <dgm:t>
        <a:bodyPr/>
        <a:lstStyle/>
        <a:p>
          <a:r>
            <a:rPr lang="pl-PL" b="1" dirty="0"/>
            <a:t>Inwestycje muszą jednak uzupełniać działania społeczne i służyć wyprowadzeniu dzielnicy z sytuacji kryzysowej.</a:t>
          </a:r>
        </a:p>
      </dgm:t>
    </dgm:pt>
    <dgm:pt modelId="{4E7F47E5-912C-4CAC-B19F-0C85AA782B06}" type="parTrans" cxnId="{B12ED185-C4FE-4F49-A788-F5486433ECF5}">
      <dgm:prSet/>
      <dgm:spPr/>
      <dgm:t>
        <a:bodyPr/>
        <a:lstStyle/>
        <a:p>
          <a:endParaRPr lang="pl-PL"/>
        </a:p>
      </dgm:t>
    </dgm:pt>
    <dgm:pt modelId="{974521A0-9BB5-4572-A836-CE9067D7FB7E}" type="sibTrans" cxnId="{B12ED185-C4FE-4F49-A788-F5486433ECF5}">
      <dgm:prSet/>
      <dgm:spPr/>
      <dgm:t>
        <a:bodyPr/>
        <a:lstStyle/>
        <a:p>
          <a:endParaRPr lang="pl-PL"/>
        </a:p>
      </dgm:t>
    </dgm:pt>
    <dgm:pt modelId="{CB8E7DA6-D5D9-4CA5-BBF3-0D09388139EA}" type="pres">
      <dgm:prSet presAssocID="{B6272020-4EDD-4C63-868A-9B32F8FD0B58}" presName="linear" presStyleCnt="0">
        <dgm:presLayoutVars>
          <dgm:animLvl val="lvl"/>
          <dgm:resizeHandles val="exact"/>
        </dgm:presLayoutVars>
      </dgm:prSet>
      <dgm:spPr/>
      <dgm:t>
        <a:bodyPr/>
        <a:lstStyle/>
        <a:p>
          <a:endParaRPr lang="pl-PL"/>
        </a:p>
      </dgm:t>
    </dgm:pt>
    <dgm:pt modelId="{491927DF-2C9F-4C04-B7B3-A6DD824A9D6C}" type="pres">
      <dgm:prSet presAssocID="{BB34E47E-A0B4-40A9-8AAC-F9739D204193}" presName="parentText" presStyleLbl="node1" presStyleIdx="0" presStyleCnt="3">
        <dgm:presLayoutVars>
          <dgm:chMax val="0"/>
          <dgm:bulletEnabled val="1"/>
        </dgm:presLayoutVars>
      </dgm:prSet>
      <dgm:spPr/>
      <dgm:t>
        <a:bodyPr/>
        <a:lstStyle/>
        <a:p>
          <a:endParaRPr lang="pl-PL"/>
        </a:p>
      </dgm:t>
    </dgm:pt>
    <dgm:pt modelId="{DFFEE015-D55B-4CA9-AADD-0F7F59B75BBE}" type="pres">
      <dgm:prSet presAssocID="{0479495D-C090-4CB2-8202-F9FC440E2D51}" presName="spacer" presStyleCnt="0"/>
      <dgm:spPr/>
    </dgm:pt>
    <dgm:pt modelId="{D2A428D6-70BB-4CCD-AEE1-0F407B1D47FB}" type="pres">
      <dgm:prSet presAssocID="{30976430-0ED5-4E82-ABDD-52C750C1D35D}" presName="parentText" presStyleLbl="node1" presStyleIdx="1" presStyleCnt="3">
        <dgm:presLayoutVars>
          <dgm:chMax val="0"/>
          <dgm:bulletEnabled val="1"/>
        </dgm:presLayoutVars>
      </dgm:prSet>
      <dgm:spPr/>
      <dgm:t>
        <a:bodyPr/>
        <a:lstStyle/>
        <a:p>
          <a:endParaRPr lang="pl-PL"/>
        </a:p>
      </dgm:t>
    </dgm:pt>
    <dgm:pt modelId="{73A2F1B6-7ED2-4E47-B708-26DAC67B5A2B}" type="pres">
      <dgm:prSet presAssocID="{D9D51D6E-2D7D-4666-A527-3CF8239B9816}" presName="spacer" presStyleCnt="0"/>
      <dgm:spPr/>
    </dgm:pt>
    <dgm:pt modelId="{56A07CE6-CD19-480C-9014-5E46C20E6203}" type="pres">
      <dgm:prSet presAssocID="{8B2F69B9-5FB7-4780-A084-FB397A2E9D20}" presName="parentText" presStyleLbl="node1" presStyleIdx="2" presStyleCnt="3">
        <dgm:presLayoutVars>
          <dgm:chMax val="0"/>
          <dgm:bulletEnabled val="1"/>
        </dgm:presLayoutVars>
      </dgm:prSet>
      <dgm:spPr/>
      <dgm:t>
        <a:bodyPr/>
        <a:lstStyle/>
        <a:p>
          <a:endParaRPr lang="pl-PL"/>
        </a:p>
      </dgm:t>
    </dgm:pt>
  </dgm:ptLst>
  <dgm:cxnLst>
    <dgm:cxn modelId="{375BD6FB-8A6E-4022-A9B2-CE8AFE398F5E}" type="presOf" srcId="{BB34E47E-A0B4-40A9-8AAC-F9739D204193}" destId="{491927DF-2C9F-4C04-B7B3-A6DD824A9D6C}" srcOrd="0" destOrd="0" presId="urn:microsoft.com/office/officeart/2005/8/layout/vList2"/>
    <dgm:cxn modelId="{F493A0DE-FFFB-43CA-88CB-4837110E0013}" type="presOf" srcId="{8B2F69B9-5FB7-4780-A084-FB397A2E9D20}" destId="{56A07CE6-CD19-480C-9014-5E46C20E6203}" srcOrd="0" destOrd="0" presId="urn:microsoft.com/office/officeart/2005/8/layout/vList2"/>
    <dgm:cxn modelId="{CBA797E8-AB21-4D86-B317-612EC1EF48EF}" type="presOf" srcId="{30976430-0ED5-4E82-ABDD-52C750C1D35D}" destId="{D2A428D6-70BB-4CCD-AEE1-0F407B1D47FB}" srcOrd="0" destOrd="0" presId="urn:microsoft.com/office/officeart/2005/8/layout/vList2"/>
    <dgm:cxn modelId="{C30B24FA-0D01-48A9-8C79-76C939F903B0}" type="presOf" srcId="{B6272020-4EDD-4C63-868A-9B32F8FD0B58}" destId="{CB8E7DA6-D5D9-4CA5-BBF3-0D09388139EA}" srcOrd="0" destOrd="0" presId="urn:microsoft.com/office/officeart/2005/8/layout/vList2"/>
    <dgm:cxn modelId="{6F3980B0-A0CC-4174-80FA-BFA78A61926E}" srcId="{B6272020-4EDD-4C63-868A-9B32F8FD0B58}" destId="{30976430-0ED5-4E82-ABDD-52C750C1D35D}" srcOrd="1" destOrd="0" parTransId="{AEC25B59-AA26-4573-8A65-45DC95254BCE}" sibTransId="{D9D51D6E-2D7D-4666-A527-3CF8239B9816}"/>
    <dgm:cxn modelId="{07F7515A-7ACE-4336-8EEC-323D843F127C}" srcId="{B6272020-4EDD-4C63-868A-9B32F8FD0B58}" destId="{BB34E47E-A0B4-40A9-8AAC-F9739D204193}" srcOrd="0" destOrd="0" parTransId="{AD25081B-B93B-47A2-B71C-CD37840CEC08}" sibTransId="{0479495D-C090-4CB2-8202-F9FC440E2D51}"/>
    <dgm:cxn modelId="{B12ED185-C4FE-4F49-A788-F5486433ECF5}" srcId="{B6272020-4EDD-4C63-868A-9B32F8FD0B58}" destId="{8B2F69B9-5FB7-4780-A084-FB397A2E9D20}" srcOrd="2" destOrd="0" parTransId="{4E7F47E5-912C-4CAC-B19F-0C85AA782B06}" sibTransId="{974521A0-9BB5-4572-A836-CE9067D7FB7E}"/>
    <dgm:cxn modelId="{058BFE55-84BD-42AD-84A5-61AE67EACC55}" type="presParOf" srcId="{CB8E7DA6-D5D9-4CA5-BBF3-0D09388139EA}" destId="{491927DF-2C9F-4C04-B7B3-A6DD824A9D6C}" srcOrd="0" destOrd="0" presId="urn:microsoft.com/office/officeart/2005/8/layout/vList2"/>
    <dgm:cxn modelId="{789BCFC9-4DF0-40BF-8518-7EFEE3B8E08F}" type="presParOf" srcId="{CB8E7DA6-D5D9-4CA5-BBF3-0D09388139EA}" destId="{DFFEE015-D55B-4CA9-AADD-0F7F59B75BBE}" srcOrd="1" destOrd="0" presId="urn:microsoft.com/office/officeart/2005/8/layout/vList2"/>
    <dgm:cxn modelId="{9820ADF5-F8F9-46D8-80E4-FB5DCEAEDBC7}" type="presParOf" srcId="{CB8E7DA6-D5D9-4CA5-BBF3-0D09388139EA}" destId="{D2A428D6-70BB-4CCD-AEE1-0F407B1D47FB}" srcOrd="2" destOrd="0" presId="urn:microsoft.com/office/officeart/2005/8/layout/vList2"/>
    <dgm:cxn modelId="{B4AB0B37-951C-4145-B389-F94F42C8BDFF}" type="presParOf" srcId="{CB8E7DA6-D5D9-4CA5-BBF3-0D09388139EA}" destId="{73A2F1B6-7ED2-4E47-B708-26DAC67B5A2B}" srcOrd="3" destOrd="0" presId="urn:microsoft.com/office/officeart/2005/8/layout/vList2"/>
    <dgm:cxn modelId="{9F51F640-0664-4DF1-B2C6-F8BF7C6F58F3}" type="presParOf" srcId="{CB8E7DA6-D5D9-4CA5-BBF3-0D09388139EA}" destId="{56A07CE6-CD19-480C-9014-5E46C20E6203}"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ED3B1-809E-497F-B107-06D0F625822C}">
      <dsp:nvSpPr>
        <dsp:cNvPr id="0" name=""/>
        <dsp:cNvSpPr/>
      </dsp:nvSpPr>
      <dsp:spPr>
        <a:xfrm>
          <a:off x="0" y="179284"/>
          <a:ext cx="7886700" cy="75477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b="1" kern="1200" dirty="0"/>
            <a:t>Przykładowe kryteria, które musi spełniać zgłaszany projekt lub pomysł </a:t>
          </a:r>
        </a:p>
      </dsp:txBody>
      <dsp:txXfrm>
        <a:off x="36845" y="216129"/>
        <a:ext cx="7813010" cy="681087"/>
      </dsp:txXfrm>
    </dsp:sp>
    <dsp:sp modelId="{A1D29222-DECF-40FF-8CFC-6D6A831F9A77}">
      <dsp:nvSpPr>
        <dsp:cNvPr id="0" name=""/>
        <dsp:cNvSpPr/>
      </dsp:nvSpPr>
      <dsp:spPr>
        <a:xfrm>
          <a:off x="0" y="988782"/>
          <a:ext cx="78867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t>jest realizowany na obszarze rewitalizacji </a:t>
          </a:r>
        </a:p>
      </dsp:txBody>
      <dsp:txXfrm>
        <a:off x="36845" y="1025627"/>
        <a:ext cx="7813010" cy="681087"/>
      </dsp:txXfrm>
    </dsp:sp>
    <dsp:sp modelId="{88D55C5F-D959-49F1-A2B4-6DAA75300AD3}">
      <dsp:nvSpPr>
        <dsp:cNvPr id="0" name=""/>
        <dsp:cNvSpPr/>
      </dsp:nvSpPr>
      <dsp:spPr>
        <a:xfrm>
          <a:off x="0" y="1798280"/>
          <a:ext cx="78867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t>jest skierowany do mieszkańców obszaru</a:t>
          </a:r>
        </a:p>
      </dsp:txBody>
      <dsp:txXfrm>
        <a:off x="36845" y="1835125"/>
        <a:ext cx="7813010" cy="681087"/>
      </dsp:txXfrm>
    </dsp:sp>
    <dsp:sp modelId="{6D967AFC-EBD4-43AB-82C8-C973F4343ECE}">
      <dsp:nvSpPr>
        <dsp:cNvPr id="0" name=""/>
        <dsp:cNvSpPr/>
      </dsp:nvSpPr>
      <dsp:spPr>
        <a:xfrm>
          <a:off x="0" y="2607777"/>
          <a:ext cx="78867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t>wpisuje się w cele programu rewitalizacji</a:t>
          </a:r>
        </a:p>
      </dsp:txBody>
      <dsp:txXfrm>
        <a:off x="36845" y="2644622"/>
        <a:ext cx="7813010" cy="681087"/>
      </dsp:txXfrm>
    </dsp:sp>
    <dsp:sp modelId="{746DE861-02FF-4D51-95BC-8AD906F3FCAE}">
      <dsp:nvSpPr>
        <dsp:cNvPr id="0" name=""/>
        <dsp:cNvSpPr/>
      </dsp:nvSpPr>
      <dsp:spPr>
        <a:xfrm>
          <a:off x="0" y="3417275"/>
          <a:ext cx="78867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t>w przypadku projektu inwestycyjnego – jest spójny z projektami społecznymi, w przypadku projektu społecznego – spójny z projektami inwestycyjnymi</a:t>
          </a:r>
        </a:p>
      </dsp:txBody>
      <dsp:txXfrm>
        <a:off x="36845" y="3454120"/>
        <a:ext cx="7813010" cy="681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095F-6C60-41FA-8662-436DC6AC98D4}">
      <dsp:nvSpPr>
        <dsp:cNvPr id="0" name=""/>
        <dsp:cNvSpPr/>
      </dsp:nvSpPr>
      <dsp:spPr>
        <a:xfrm rot="10800000">
          <a:off x="1542912" y="3129"/>
          <a:ext cx="5244655" cy="88756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64770" rIns="120904" bIns="64770" numCol="1" spcCol="1270" anchor="ctr" anchorCtr="0">
          <a:noAutofit/>
        </a:bodyPr>
        <a:lstStyle/>
        <a:p>
          <a:pPr lvl="0" algn="ctr" defTabSz="755650">
            <a:lnSpc>
              <a:spcPct val="90000"/>
            </a:lnSpc>
            <a:spcBef>
              <a:spcPct val="0"/>
            </a:spcBef>
            <a:spcAft>
              <a:spcPct val="35000"/>
            </a:spcAft>
          </a:pPr>
          <a:r>
            <a:rPr lang="pl-PL" sz="1700" kern="1200" dirty="0"/>
            <a:t>Budowa infrastruktury dla instytucji społecznych (np. centrum aktywności lokalnej, dom pomocy, biblioteka) </a:t>
          </a:r>
        </a:p>
      </dsp:txBody>
      <dsp:txXfrm rot="10800000">
        <a:off x="1764802" y="3129"/>
        <a:ext cx="5022765" cy="887561"/>
      </dsp:txXfrm>
    </dsp:sp>
    <dsp:sp modelId="{DAA05D5E-429C-446B-8501-682E288A8AF6}">
      <dsp:nvSpPr>
        <dsp:cNvPr id="0" name=""/>
        <dsp:cNvSpPr/>
      </dsp:nvSpPr>
      <dsp:spPr>
        <a:xfrm>
          <a:off x="1099131" y="3129"/>
          <a:ext cx="887561" cy="887561"/>
        </a:xfrm>
        <a:prstGeom prst="ellipse">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4543C-3AFA-49E4-83BF-A75D48E3AFA4}">
      <dsp:nvSpPr>
        <dsp:cNvPr id="0" name=""/>
        <dsp:cNvSpPr/>
      </dsp:nvSpPr>
      <dsp:spPr>
        <a:xfrm rot="10800000">
          <a:off x="1542912" y="1155635"/>
          <a:ext cx="5244655" cy="88756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64770" rIns="120904" bIns="64770" numCol="1" spcCol="1270" anchor="ctr" anchorCtr="0">
          <a:noAutofit/>
        </a:bodyPr>
        <a:lstStyle/>
        <a:p>
          <a:pPr lvl="0" algn="ctr" defTabSz="755650">
            <a:lnSpc>
              <a:spcPct val="90000"/>
            </a:lnSpc>
            <a:spcBef>
              <a:spcPct val="0"/>
            </a:spcBef>
            <a:spcAft>
              <a:spcPct val="35000"/>
            </a:spcAft>
          </a:pPr>
          <a:r>
            <a:rPr lang="pl-PL" sz="1700" kern="1200" dirty="0"/>
            <a:t>Realizacja budownictwa mieszkaniowego (mieszkania komunalne i socjalne)</a:t>
          </a:r>
        </a:p>
      </dsp:txBody>
      <dsp:txXfrm rot="10800000">
        <a:off x="1764802" y="1155635"/>
        <a:ext cx="5022765" cy="887561"/>
      </dsp:txXfrm>
    </dsp:sp>
    <dsp:sp modelId="{A3EE3F64-0BD3-4994-8115-28DC0DB5DBD0}">
      <dsp:nvSpPr>
        <dsp:cNvPr id="0" name=""/>
        <dsp:cNvSpPr/>
      </dsp:nvSpPr>
      <dsp:spPr>
        <a:xfrm>
          <a:off x="1099131" y="1155635"/>
          <a:ext cx="887561" cy="887561"/>
        </a:xfrm>
        <a:prstGeom prst="ellipse">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F84EF0-6BD2-4FC1-80BF-261730DC7F0D}">
      <dsp:nvSpPr>
        <dsp:cNvPr id="0" name=""/>
        <dsp:cNvSpPr/>
      </dsp:nvSpPr>
      <dsp:spPr>
        <a:xfrm rot="10800000">
          <a:off x="1542912" y="2308140"/>
          <a:ext cx="5244655" cy="88756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64770" rIns="120904" bIns="64770" numCol="1" spcCol="1270" anchor="ctr" anchorCtr="0">
          <a:noAutofit/>
        </a:bodyPr>
        <a:lstStyle/>
        <a:p>
          <a:pPr lvl="0" algn="ctr" defTabSz="755650">
            <a:lnSpc>
              <a:spcPct val="90000"/>
            </a:lnSpc>
            <a:spcBef>
              <a:spcPct val="0"/>
            </a:spcBef>
            <a:spcAft>
              <a:spcPct val="35000"/>
            </a:spcAft>
          </a:pPr>
          <a:r>
            <a:rPr lang="pl-PL" sz="1700" kern="1200" dirty="0"/>
            <a:t>Realizacja infrastruktury transportowej; przebudowa/remonty ulic</a:t>
          </a:r>
        </a:p>
      </dsp:txBody>
      <dsp:txXfrm rot="10800000">
        <a:off x="1764802" y="2308140"/>
        <a:ext cx="5022765" cy="887561"/>
      </dsp:txXfrm>
    </dsp:sp>
    <dsp:sp modelId="{E5F7145F-5E62-4BF0-B3C8-E0870188F2C6}">
      <dsp:nvSpPr>
        <dsp:cNvPr id="0" name=""/>
        <dsp:cNvSpPr/>
      </dsp:nvSpPr>
      <dsp:spPr>
        <a:xfrm>
          <a:off x="1099131" y="2308140"/>
          <a:ext cx="887561" cy="887561"/>
        </a:xfrm>
        <a:prstGeom prst="ellipse">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5C202-E292-4CF0-9574-6D68308F2234}">
      <dsp:nvSpPr>
        <dsp:cNvPr id="0" name=""/>
        <dsp:cNvSpPr/>
      </dsp:nvSpPr>
      <dsp:spPr>
        <a:xfrm rot="10800000">
          <a:off x="1542912" y="3460646"/>
          <a:ext cx="5244655" cy="88756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64770" rIns="120904" bIns="64770" numCol="1" spcCol="1270" anchor="ctr" anchorCtr="0">
          <a:noAutofit/>
        </a:bodyPr>
        <a:lstStyle/>
        <a:p>
          <a:pPr lvl="0" algn="ctr" defTabSz="755650">
            <a:lnSpc>
              <a:spcPct val="90000"/>
            </a:lnSpc>
            <a:spcBef>
              <a:spcPct val="0"/>
            </a:spcBef>
            <a:spcAft>
              <a:spcPct val="35000"/>
            </a:spcAft>
          </a:pPr>
          <a:r>
            <a:rPr lang="pl-PL" sz="1700" kern="1200" dirty="0"/>
            <a:t>Realizacja parków, terenów zieleni</a:t>
          </a:r>
        </a:p>
      </dsp:txBody>
      <dsp:txXfrm rot="10800000">
        <a:off x="1764802" y="3460646"/>
        <a:ext cx="5022765" cy="887561"/>
      </dsp:txXfrm>
    </dsp:sp>
    <dsp:sp modelId="{60B61787-0945-4BE3-8A31-B62DEF7A3768}">
      <dsp:nvSpPr>
        <dsp:cNvPr id="0" name=""/>
        <dsp:cNvSpPr/>
      </dsp:nvSpPr>
      <dsp:spPr>
        <a:xfrm>
          <a:off x="1099131" y="3460646"/>
          <a:ext cx="887561" cy="887561"/>
        </a:xfrm>
        <a:prstGeom prst="ellipse">
          <a:avLst/>
        </a:prstGeom>
        <a:blipFill rotWithShape="1">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61B7-0C99-4BC1-8AA7-14B6B56C9D2B}">
      <dsp:nvSpPr>
        <dsp:cNvPr id="0" name=""/>
        <dsp:cNvSpPr/>
      </dsp:nvSpPr>
      <dsp:spPr>
        <a:xfrm>
          <a:off x="643826" y="2124"/>
          <a:ext cx="2544592" cy="169638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4C329-F503-48C8-A009-C94897C9F746}">
      <dsp:nvSpPr>
        <dsp:cNvPr id="0" name=""/>
        <dsp:cNvSpPr/>
      </dsp:nvSpPr>
      <dsp:spPr>
        <a:xfrm>
          <a:off x="3240984" y="1804591"/>
          <a:ext cx="3712417" cy="222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u="sng" kern="1200" dirty="0"/>
            <a:t>Szczecin.</a:t>
          </a:r>
          <a:r>
            <a:rPr lang="pl-PL" sz="2000" b="1" u="sng" kern="1200" baseline="0" dirty="0"/>
            <a:t> Renowacja kwartałów śródmiejskich</a:t>
          </a:r>
        </a:p>
        <a:p>
          <a:pPr lvl="0" algn="l" defTabSz="889000">
            <a:lnSpc>
              <a:spcPct val="90000"/>
            </a:lnSpc>
            <a:spcBef>
              <a:spcPct val="0"/>
            </a:spcBef>
            <a:spcAft>
              <a:spcPct val="35000"/>
            </a:spcAft>
          </a:pPr>
          <a:r>
            <a:rPr lang="pl-PL" sz="1200" kern="1200" baseline="0" dirty="0"/>
            <a:t>Działania renowacyjne prowadzono w zwartej zabudowie śródmiejskiej od 1993 roku (prace przygotowawcze - od 1991). Efekt: wyremontowane kwartały budynków, w większości powstałych na przełomie XIX i XX wieku. Przez wiele lat wypracowano wartościowe, systemowe rozwiązania wspierania modernizacji zabudowy tego typu i sposoby organizacji procesu rewitalizacji (struktura zarządcza, wielopoziomowe partnerstwa, konkursy architektoniczne)</a:t>
          </a:r>
        </a:p>
        <a:p>
          <a:pPr lvl="0" algn="l" defTabSz="889000">
            <a:lnSpc>
              <a:spcPct val="90000"/>
            </a:lnSpc>
            <a:spcBef>
              <a:spcPct val="0"/>
            </a:spcBef>
            <a:spcAft>
              <a:spcPct val="35000"/>
            </a:spcAft>
          </a:pPr>
          <a:endParaRPr lang="pl-PL" sz="1400" kern="1200" baseline="0" dirty="0"/>
        </a:p>
        <a:p>
          <a:pPr marL="114300" lvl="1" indent="-114300" algn="l" defTabSz="533400">
            <a:lnSpc>
              <a:spcPct val="90000"/>
            </a:lnSpc>
            <a:spcBef>
              <a:spcPct val="0"/>
            </a:spcBef>
            <a:spcAft>
              <a:spcPct val="15000"/>
            </a:spcAft>
            <a:buChar char="••"/>
          </a:pPr>
          <a:endParaRPr lang="pl-PL" sz="1200" kern="1200" baseline="0" dirty="0"/>
        </a:p>
        <a:p>
          <a:pPr marL="114300" lvl="1" indent="-114300" algn="l" defTabSz="533400">
            <a:lnSpc>
              <a:spcPct val="90000"/>
            </a:lnSpc>
            <a:spcBef>
              <a:spcPct val="0"/>
            </a:spcBef>
            <a:spcAft>
              <a:spcPct val="15000"/>
            </a:spcAft>
            <a:buChar char="••"/>
          </a:pPr>
          <a:endParaRPr lang="pl-PL" sz="1200" kern="1200" baseline="0" dirty="0"/>
        </a:p>
      </dsp:txBody>
      <dsp:txXfrm>
        <a:off x="3240984" y="1804591"/>
        <a:ext cx="3712417" cy="2226781"/>
      </dsp:txXfrm>
    </dsp:sp>
    <dsp:sp modelId="{56F39F41-015D-4E84-A09C-84E2AFC6B926}">
      <dsp:nvSpPr>
        <dsp:cNvPr id="0" name=""/>
        <dsp:cNvSpPr/>
      </dsp:nvSpPr>
      <dsp:spPr>
        <a:xfrm>
          <a:off x="2976589" y="1486790"/>
          <a:ext cx="865794" cy="8660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171F9-5A75-4AD2-84E2-D8F6BDBE46C6}">
      <dsp:nvSpPr>
        <dsp:cNvPr id="0" name=""/>
        <dsp:cNvSpPr/>
      </dsp:nvSpPr>
      <dsp:spPr>
        <a:xfrm rot="5400000">
          <a:off x="6376966" y="1486902"/>
          <a:ext cx="866018" cy="86579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2A02F-FCF5-46C6-9473-44F9AA976AFB}">
      <dsp:nvSpPr>
        <dsp:cNvPr id="0" name=""/>
        <dsp:cNvSpPr/>
      </dsp:nvSpPr>
      <dsp:spPr>
        <a:xfrm rot="16200000">
          <a:off x="2976477" y="3483702"/>
          <a:ext cx="866018" cy="86579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46262-2CC8-48E8-BAF3-FB10C072D202}">
      <dsp:nvSpPr>
        <dsp:cNvPr id="0" name=""/>
        <dsp:cNvSpPr/>
      </dsp:nvSpPr>
      <dsp:spPr>
        <a:xfrm rot="10800000">
          <a:off x="6377078" y="3483590"/>
          <a:ext cx="865794" cy="8660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61B7-0C99-4BC1-8AA7-14B6B56C9D2B}">
      <dsp:nvSpPr>
        <dsp:cNvPr id="0" name=""/>
        <dsp:cNvSpPr/>
      </dsp:nvSpPr>
      <dsp:spPr>
        <a:xfrm>
          <a:off x="643826" y="2124"/>
          <a:ext cx="2544592" cy="169638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4C329-F503-48C8-A009-C94897C9F746}">
      <dsp:nvSpPr>
        <dsp:cNvPr id="0" name=""/>
        <dsp:cNvSpPr/>
      </dsp:nvSpPr>
      <dsp:spPr>
        <a:xfrm>
          <a:off x="3294663" y="1804591"/>
          <a:ext cx="3605059" cy="222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algn="l" defTabSz="1244600">
            <a:lnSpc>
              <a:spcPct val="90000"/>
            </a:lnSpc>
            <a:spcBef>
              <a:spcPct val="0"/>
            </a:spcBef>
            <a:spcAft>
              <a:spcPct val="35000"/>
            </a:spcAft>
            <a:buNone/>
          </a:pPr>
          <a:r>
            <a:rPr lang="pl-PL" sz="2000" b="1" u="sng" kern="1200" dirty="0"/>
            <a:t>Bydgoszcz. Odnowa </a:t>
          </a:r>
          <a:r>
            <a:rPr lang="pl-PL" sz="2000" b="1" u="sng" kern="1200" dirty="0" smtClean="0"/>
            <a:t>Wyspy Młyńskiej</a:t>
          </a:r>
          <a:endParaRPr lang="pl-PL" sz="2000" b="1" u="sng" kern="1200" dirty="0"/>
        </a:p>
        <a:p>
          <a:pPr marL="0" lvl="0" algn="l" defTabSz="1244600">
            <a:lnSpc>
              <a:spcPct val="90000"/>
            </a:lnSpc>
            <a:spcBef>
              <a:spcPct val="0"/>
            </a:spcBef>
            <a:spcAft>
              <a:spcPct val="35000"/>
            </a:spcAft>
            <a:buNone/>
          </a:pPr>
          <a:r>
            <a:rPr lang="pl-PL" sz="1200" kern="1200" baseline="0" dirty="0">
              <a:solidFill>
                <a:prstClr val="black">
                  <a:hueOff val="0"/>
                  <a:satOff val="0"/>
                  <a:lumOff val="0"/>
                  <a:alphaOff val="0"/>
                </a:prstClr>
              </a:solidFill>
              <a:latin typeface="Calibri" panose="020F0502020204030204"/>
              <a:ea typeface="+mn-ea"/>
              <a:cs typeface="+mn-cs"/>
            </a:rPr>
            <a:t>Wpisanie dużej części Starego Miasto i budynków do rejestru lub ewidencji zabytków pozwoliło miastu współfinansować prace budowlane i remontowe. Uchwalenie planu miejscowego – w które włączono mieszkańców – przyspieszyło zaś późniejsze prace. Plan pozwolił na prowadzenie prac bez każdorazowego czekania na decyzję o warunkach zabudowy. Pozwolił tez wprowadzić ład przestrzenny (m.in. w dziedzinie estetyki reklam). Wprowadzono też preferencje dla ruchu pieszego i rowerowego.</a:t>
          </a:r>
        </a:p>
      </dsp:txBody>
      <dsp:txXfrm>
        <a:off x="3294663" y="1804591"/>
        <a:ext cx="3605059" cy="2226781"/>
      </dsp:txXfrm>
    </dsp:sp>
    <dsp:sp modelId="{56F39F41-015D-4E84-A09C-84E2AFC6B926}">
      <dsp:nvSpPr>
        <dsp:cNvPr id="0" name=""/>
        <dsp:cNvSpPr/>
      </dsp:nvSpPr>
      <dsp:spPr>
        <a:xfrm>
          <a:off x="2976589" y="1486790"/>
          <a:ext cx="865794" cy="8660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171F9-5A75-4AD2-84E2-D8F6BDBE46C6}">
      <dsp:nvSpPr>
        <dsp:cNvPr id="0" name=""/>
        <dsp:cNvSpPr/>
      </dsp:nvSpPr>
      <dsp:spPr>
        <a:xfrm rot="5400000">
          <a:off x="6376966" y="1486902"/>
          <a:ext cx="866018" cy="86579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2A02F-FCF5-46C6-9473-44F9AA976AFB}">
      <dsp:nvSpPr>
        <dsp:cNvPr id="0" name=""/>
        <dsp:cNvSpPr/>
      </dsp:nvSpPr>
      <dsp:spPr>
        <a:xfrm rot="16200000">
          <a:off x="2976477" y="3483702"/>
          <a:ext cx="866018" cy="86579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46262-2CC8-48E8-BAF3-FB10C072D202}">
      <dsp:nvSpPr>
        <dsp:cNvPr id="0" name=""/>
        <dsp:cNvSpPr/>
      </dsp:nvSpPr>
      <dsp:spPr>
        <a:xfrm rot="10800000">
          <a:off x="6377078" y="3483590"/>
          <a:ext cx="865794" cy="8660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01E13-DD5E-4353-B23F-DC8A9F2DE9F2}">
      <dsp:nvSpPr>
        <dsp:cNvPr id="0" name=""/>
        <dsp:cNvSpPr/>
      </dsp:nvSpPr>
      <dsp:spPr>
        <a:xfrm rot="5400000">
          <a:off x="-200013" y="272027"/>
          <a:ext cx="1329455" cy="929429"/>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t>1</a:t>
          </a:r>
        </a:p>
      </dsp:txBody>
      <dsp:txXfrm rot="-5400000">
        <a:off x="1" y="536729"/>
        <a:ext cx="929429" cy="400026"/>
      </dsp:txXfrm>
    </dsp:sp>
    <dsp:sp modelId="{8E3E4FB9-D576-4681-9271-A5D5E649158F}">
      <dsp:nvSpPr>
        <dsp:cNvPr id="0" name=""/>
        <dsp:cNvSpPr/>
      </dsp:nvSpPr>
      <dsp:spPr>
        <a:xfrm rot="5400000">
          <a:off x="4369202" y="-3384778"/>
          <a:ext cx="759976" cy="76395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l-PL" sz="1700" kern="1200" dirty="0"/>
            <a:t>zidentyfikowanie lokalnych zasobów aktywności ludzkiej – różnych podmiotów prowadzących lub chcących prowadzić działania (animatorzy, artyści, pojedyncze aktywne osoby, NGO i inni);</a:t>
          </a:r>
        </a:p>
      </dsp:txBody>
      <dsp:txXfrm rot="-5400000">
        <a:off x="929430" y="92093"/>
        <a:ext cx="7602423" cy="685778"/>
      </dsp:txXfrm>
    </dsp:sp>
    <dsp:sp modelId="{00D296C5-6C81-4A76-965C-9765938C20F2}">
      <dsp:nvSpPr>
        <dsp:cNvPr id="0" name=""/>
        <dsp:cNvSpPr/>
      </dsp:nvSpPr>
      <dsp:spPr>
        <a:xfrm rot="5400000">
          <a:off x="-199163" y="1347930"/>
          <a:ext cx="1327756" cy="929429"/>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t>2</a:t>
          </a:r>
        </a:p>
      </dsp:txBody>
      <dsp:txXfrm rot="-5400000">
        <a:off x="1" y="1613482"/>
        <a:ext cx="929429" cy="398327"/>
      </dsp:txXfrm>
    </dsp:sp>
    <dsp:sp modelId="{02F051C4-4F06-4115-B555-277887C59F68}">
      <dsp:nvSpPr>
        <dsp:cNvPr id="0" name=""/>
        <dsp:cNvSpPr/>
      </dsp:nvSpPr>
      <dsp:spPr>
        <a:xfrm rot="5400000">
          <a:off x="4317669" y="-2253720"/>
          <a:ext cx="863041" cy="76395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pl-PL" sz="1700" kern="1200" dirty="0"/>
        </a:p>
        <a:p>
          <a:pPr marL="171450" lvl="1" indent="-171450" algn="l" defTabSz="755650">
            <a:lnSpc>
              <a:spcPct val="90000"/>
            </a:lnSpc>
            <a:spcBef>
              <a:spcPct val="0"/>
            </a:spcBef>
            <a:spcAft>
              <a:spcPct val="15000"/>
            </a:spcAft>
            <a:buChar char="••"/>
          </a:pPr>
          <a:r>
            <a:rPr lang="pl-PL" sz="1700" kern="1200" dirty="0"/>
            <a:t>zorganizowanie sieci współpracy tych podmiotów;</a:t>
          </a:r>
        </a:p>
        <a:p>
          <a:pPr marL="171450" lvl="1" indent="-171450" algn="l" defTabSz="755650">
            <a:lnSpc>
              <a:spcPct val="90000"/>
            </a:lnSpc>
            <a:spcBef>
              <a:spcPct val="0"/>
            </a:spcBef>
            <a:spcAft>
              <a:spcPct val="15000"/>
            </a:spcAft>
            <a:buChar char="••"/>
          </a:pPr>
          <a:r>
            <a:rPr lang="pl-PL" sz="1700" kern="1200" dirty="0"/>
            <a:t>wsparcie ich działań poprzez rozbudowany program niewielkich, bardzo prostych mikro-grantów (</a:t>
          </a:r>
          <a:r>
            <a:rPr lang="pl-PL" sz="1700" kern="1200" dirty="0" err="1"/>
            <a:t>regranting</a:t>
          </a:r>
          <a:r>
            <a:rPr lang="pl-PL" sz="1700" kern="1200" dirty="0"/>
            <a:t>);</a:t>
          </a:r>
        </a:p>
        <a:p>
          <a:pPr marL="171450" lvl="1" indent="-171450" algn="l" defTabSz="800100">
            <a:lnSpc>
              <a:spcPct val="90000"/>
            </a:lnSpc>
            <a:spcBef>
              <a:spcPct val="0"/>
            </a:spcBef>
            <a:spcAft>
              <a:spcPct val="15000"/>
            </a:spcAft>
            <a:buChar char="••"/>
          </a:pPr>
          <a:endParaRPr lang="pl-PL" sz="1800" kern="1200" dirty="0"/>
        </a:p>
      </dsp:txBody>
      <dsp:txXfrm rot="-5400000">
        <a:off x="929429" y="1176650"/>
        <a:ext cx="7597392" cy="778781"/>
      </dsp:txXfrm>
    </dsp:sp>
    <dsp:sp modelId="{A17CB80C-E166-4B4A-8741-FF275F7272C5}">
      <dsp:nvSpPr>
        <dsp:cNvPr id="0" name=""/>
        <dsp:cNvSpPr/>
      </dsp:nvSpPr>
      <dsp:spPr>
        <a:xfrm rot="5400000">
          <a:off x="-199163" y="2469194"/>
          <a:ext cx="1327756" cy="929429"/>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t>3</a:t>
          </a:r>
        </a:p>
      </dsp:txBody>
      <dsp:txXfrm rot="-5400000">
        <a:off x="1" y="2734746"/>
        <a:ext cx="929429" cy="398327"/>
      </dsp:txXfrm>
    </dsp:sp>
    <dsp:sp modelId="{BBFE9EAE-82AE-4394-9133-07F0F7211AF9}">
      <dsp:nvSpPr>
        <dsp:cNvPr id="0" name=""/>
        <dsp:cNvSpPr/>
      </dsp:nvSpPr>
      <dsp:spPr>
        <a:xfrm rot="5400000">
          <a:off x="4312366" y="-1150685"/>
          <a:ext cx="873648" cy="76395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l-PL" sz="1700" kern="1200" dirty="0"/>
            <a:t>stworzenie wraz z nimi spójnego, wieloletniego programu animacji społecznej dla obszaru rewitalizacji.</a:t>
          </a:r>
        </a:p>
      </dsp:txBody>
      <dsp:txXfrm rot="-5400000">
        <a:off x="929429" y="2274900"/>
        <a:ext cx="7596874" cy="7883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7C035-9955-44AE-AE1E-CCA1D094C728}">
      <dsp:nvSpPr>
        <dsp:cNvPr id="0" name=""/>
        <dsp:cNvSpPr/>
      </dsp:nvSpPr>
      <dsp:spPr>
        <a:xfrm>
          <a:off x="1131354" y="70197"/>
          <a:ext cx="6373439" cy="19916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49045" tIns="53340" rIns="53340" bIns="53340" numCol="1" spcCol="1270" anchor="ctr" anchorCtr="0">
          <a:noAutofit/>
        </a:bodyPr>
        <a:lstStyle/>
        <a:p>
          <a:pPr lvl="0" algn="l" defTabSz="622300">
            <a:lnSpc>
              <a:spcPct val="90000"/>
            </a:lnSpc>
            <a:spcBef>
              <a:spcPct val="0"/>
            </a:spcBef>
            <a:spcAft>
              <a:spcPct val="35000"/>
            </a:spcAft>
          </a:pPr>
          <a:r>
            <a:rPr lang="pl-PL" sz="1400" kern="1200" dirty="0"/>
            <a:t>Relacja między partnerem wiodącym i pozostałymi partnerami musi być partnerska. Realizacja projektu na każdym etapie i zarządzanie projektem muszą być wspólne. Jednym z elementów partnerstwa zapewnienia jest więc ustawowy wymóg (Art. 33 ust 3 ustawy wdrożeniowej), zgodnie z którym lider musi znaleźć partnera jeszcze przed złożeniem wniosku o dofinansowanie. Jest to jedna z czynności, pozwalających odróżnić zlecenie zadania w ramach projektu od realizacji projektu w partnerstwie.</a:t>
          </a:r>
        </a:p>
      </dsp:txBody>
      <dsp:txXfrm>
        <a:off x="1131354" y="70197"/>
        <a:ext cx="6373439" cy="1991699"/>
      </dsp:txXfrm>
    </dsp:sp>
    <dsp:sp modelId="{817C7B2A-A8B7-4C70-86D2-D1EDA29769AA}">
      <dsp:nvSpPr>
        <dsp:cNvPr id="0" name=""/>
        <dsp:cNvSpPr/>
      </dsp:nvSpPr>
      <dsp:spPr>
        <a:xfrm>
          <a:off x="0" y="617934"/>
          <a:ext cx="2361966" cy="71174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C78EC-7FA0-4456-9A6C-9011AD1BEA11}">
      <dsp:nvSpPr>
        <dsp:cNvPr id="0" name=""/>
        <dsp:cNvSpPr/>
      </dsp:nvSpPr>
      <dsp:spPr>
        <a:xfrm>
          <a:off x="1138513" y="2289836"/>
          <a:ext cx="6373439" cy="19916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49045" tIns="53340" rIns="53340" bIns="53340" numCol="1" spcCol="1270" anchor="ctr" anchorCtr="0">
          <a:noAutofit/>
        </a:bodyPr>
        <a:lstStyle/>
        <a:p>
          <a:pPr lvl="0" algn="l" defTabSz="622300">
            <a:lnSpc>
              <a:spcPct val="90000"/>
            </a:lnSpc>
            <a:spcBef>
              <a:spcPct val="0"/>
            </a:spcBef>
            <a:spcAft>
              <a:spcPct val="35000"/>
            </a:spcAft>
          </a:pPr>
          <a:r>
            <a:rPr lang="pl-PL" sz="1400" kern="1200" dirty="0"/>
            <a:t>Struktura zarządzania powinna oddzielać zarządzanie strategiczne (realizowane przez wszystkich partnerów, np. poprzez powołaną do tego celu grupę sterującą) i zarządzanie administracyjne (realizowane przez wiodącego partnera).</a:t>
          </a:r>
        </a:p>
      </dsp:txBody>
      <dsp:txXfrm>
        <a:off x="1138513" y="2289836"/>
        <a:ext cx="6373439" cy="1991699"/>
      </dsp:txXfrm>
    </dsp:sp>
    <dsp:sp modelId="{4ADC6167-11D9-4AC3-9374-1E4353C56791}">
      <dsp:nvSpPr>
        <dsp:cNvPr id="0" name=""/>
        <dsp:cNvSpPr/>
      </dsp:nvSpPr>
      <dsp:spPr>
        <a:xfrm>
          <a:off x="9413" y="2705863"/>
          <a:ext cx="2390603" cy="8552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6A39C-D85F-4A86-9E4C-AB2D429C0FC8}">
      <dsp:nvSpPr>
        <dsp:cNvPr id="0" name=""/>
        <dsp:cNvSpPr/>
      </dsp:nvSpPr>
      <dsp:spPr>
        <a:xfrm>
          <a:off x="406153" y="0"/>
          <a:ext cx="2871126" cy="191407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81AB5989-9899-4B6D-8954-BE97B07563D2}">
      <dsp:nvSpPr>
        <dsp:cNvPr id="0" name=""/>
        <dsp:cNvSpPr/>
      </dsp:nvSpPr>
      <dsp:spPr>
        <a:xfrm>
          <a:off x="3397158" y="1912513"/>
          <a:ext cx="4067678" cy="275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b="1" u="sng" kern="1200" dirty="0"/>
            <a:t>Łokietka 5. </a:t>
          </a:r>
          <a:r>
            <a:rPr lang="pl-PL" sz="2000" b="1" u="sng" kern="1200" dirty="0" err="1"/>
            <a:t>Infopunkt</a:t>
          </a:r>
          <a:r>
            <a:rPr lang="pl-PL" sz="2000" b="1" u="sng" kern="1200" dirty="0"/>
            <a:t> Nadodrze (Wrocław)</a:t>
          </a:r>
        </a:p>
        <a:p>
          <a:pPr lvl="0" algn="l" defTabSz="889000">
            <a:lnSpc>
              <a:spcPct val="90000"/>
            </a:lnSpc>
            <a:spcBef>
              <a:spcPct val="0"/>
            </a:spcBef>
            <a:spcAft>
              <a:spcPct val="35000"/>
            </a:spcAft>
          </a:pPr>
          <a:r>
            <a:rPr lang="pl-PL" sz="1400" kern="1200" dirty="0"/>
            <a:t>Punkt informacyjny działa w ramach rewitalizacji Nadodrza. Informuje o planowanych i prowadzonych działaniach, organizuje debaty i spotkania z mieszkańcami, wydarzenia kulturalne ożywiające Nadodrze. Współpracuje on zarówno z lokalnymi przedsiębiorcami, jak i z osobami starszymi. </a:t>
          </a:r>
          <a:r>
            <a:rPr lang="pl-PL" sz="1400" kern="1200" dirty="0" err="1"/>
            <a:t>Infopunkt</a:t>
          </a:r>
          <a:r>
            <a:rPr lang="pl-PL" sz="1400" kern="1200" dirty="0"/>
            <a:t> jest prowadzony przez fundację dzięki dofinansowaniu miejskiemu. </a:t>
          </a:r>
        </a:p>
      </dsp:txBody>
      <dsp:txXfrm>
        <a:off x="3397158" y="1912513"/>
        <a:ext cx="4067678" cy="2755042"/>
      </dsp:txXfrm>
    </dsp:sp>
    <dsp:sp modelId="{3A7A7175-2407-4505-A3AA-7995C6D2A66F}">
      <dsp:nvSpPr>
        <dsp:cNvPr id="0" name=""/>
        <dsp:cNvSpPr/>
      </dsp:nvSpPr>
      <dsp:spPr>
        <a:xfrm>
          <a:off x="3038267" y="1675185"/>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3FE0-7241-437D-A8D3-BDB462876476}">
      <dsp:nvSpPr>
        <dsp:cNvPr id="0" name=""/>
        <dsp:cNvSpPr/>
      </dsp:nvSpPr>
      <dsp:spPr>
        <a:xfrm rot="5400000">
          <a:off x="6874997" y="1675311"/>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78DE-61B0-49AE-8DAF-56F11A660E12}">
      <dsp:nvSpPr>
        <dsp:cNvPr id="0" name=""/>
        <dsp:cNvSpPr/>
      </dsp:nvSpPr>
      <dsp:spPr>
        <a:xfrm rot="16200000">
          <a:off x="3038141" y="3928350"/>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F106F-1430-409A-A667-6EC528F381B8}">
      <dsp:nvSpPr>
        <dsp:cNvPr id="0" name=""/>
        <dsp:cNvSpPr/>
      </dsp:nvSpPr>
      <dsp:spPr>
        <a:xfrm rot="10800000">
          <a:off x="6875123" y="3928224"/>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6A39C-D85F-4A86-9E4C-AB2D429C0FC8}">
      <dsp:nvSpPr>
        <dsp:cNvPr id="0" name=""/>
        <dsp:cNvSpPr/>
      </dsp:nvSpPr>
      <dsp:spPr>
        <a:xfrm>
          <a:off x="409788" y="2395"/>
          <a:ext cx="2868323" cy="19122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81AB5989-9899-4B6D-8954-BE97B07563D2}">
      <dsp:nvSpPr>
        <dsp:cNvPr id="0" name=""/>
        <dsp:cNvSpPr/>
      </dsp:nvSpPr>
      <dsp:spPr>
        <a:xfrm>
          <a:off x="3397873" y="1913041"/>
          <a:ext cx="4063705" cy="2752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b="1" u="sng" kern="1200" dirty="0"/>
            <a:t>Centrum Asystentów Osobistych Osób Niepełnosprawnych (Wrocław)</a:t>
          </a:r>
        </a:p>
        <a:p>
          <a:pPr lvl="0" algn="l" defTabSz="889000">
            <a:lnSpc>
              <a:spcPct val="90000"/>
            </a:lnSpc>
            <a:spcBef>
              <a:spcPct val="0"/>
            </a:spcBef>
            <a:spcAft>
              <a:spcPct val="35000"/>
            </a:spcAft>
          </a:pPr>
          <a:r>
            <a:rPr lang="pl-PL" sz="1400" kern="1200" dirty="0"/>
            <a:t>Projekt MOPS, uwzględniony w LPR Wrocławia i zakładający realizację w partnerstwie z organizacją pozarządową. Centrum ma zapewnić osobom z niepełnosprawnością usługi asystenta osobistego. Będzie on  pomagał w samodzielnym i aktywnym funkcjonowaniu, wypełniając te czynności, których osoba z niepełnosprawnością nie wykonuje samodzielnie. Wsparcie ma być adresowane do min. 60 osób ze znacznym i umiarkowanym stopniem niepełnosprawności. Wyszkolonych i zatrudnionych zostanie 20 asystentów.</a:t>
          </a:r>
        </a:p>
      </dsp:txBody>
      <dsp:txXfrm>
        <a:off x="3397873" y="1913041"/>
        <a:ext cx="4063705" cy="2752352"/>
      </dsp:txXfrm>
    </dsp:sp>
    <dsp:sp modelId="{3A7A7175-2407-4505-A3AA-7995C6D2A66F}">
      <dsp:nvSpPr>
        <dsp:cNvPr id="0" name=""/>
        <dsp:cNvSpPr/>
      </dsp:nvSpPr>
      <dsp:spPr>
        <a:xfrm>
          <a:off x="3039332" y="1675944"/>
          <a:ext cx="975943" cy="97619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3FE0-7241-437D-A8D3-BDB462876476}">
      <dsp:nvSpPr>
        <dsp:cNvPr id="0" name=""/>
        <dsp:cNvSpPr/>
      </dsp:nvSpPr>
      <dsp:spPr>
        <a:xfrm rot="5400000">
          <a:off x="6872315" y="1676071"/>
          <a:ext cx="976196" cy="97594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78DE-61B0-49AE-8DAF-56F11A660E12}">
      <dsp:nvSpPr>
        <dsp:cNvPr id="0" name=""/>
        <dsp:cNvSpPr/>
      </dsp:nvSpPr>
      <dsp:spPr>
        <a:xfrm rot="16200000">
          <a:off x="3039206" y="3926909"/>
          <a:ext cx="976196" cy="97594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F106F-1430-409A-A667-6EC528F381B8}">
      <dsp:nvSpPr>
        <dsp:cNvPr id="0" name=""/>
        <dsp:cNvSpPr/>
      </dsp:nvSpPr>
      <dsp:spPr>
        <a:xfrm rot="10800000">
          <a:off x="6872442" y="3926783"/>
          <a:ext cx="975943" cy="97619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29222-DECF-40FF-8CFC-6D6A831F9A77}">
      <dsp:nvSpPr>
        <dsp:cNvPr id="0" name=""/>
        <dsp:cNvSpPr/>
      </dsp:nvSpPr>
      <dsp:spPr>
        <a:xfrm>
          <a:off x="0" y="174770"/>
          <a:ext cx="7886700" cy="77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l-PL" sz="1100" kern="1200" dirty="0"/>
            <a:t>lipiec-sierpień 2015 r. – prezentacja założeń programu z zaproszeniem do składania informacji o ideach, potrzebach, projektach infrastrukturalnych, społecznych i innych, pożądanych do realizacji przez Interesariuszy na obszarze Przedmieścia Oławskiego oraz Nadodrza i terenach bezpośrednio do nich przylegających,</a:t>
          </a:r>
        </a:p>
      </dsp:txBody>
      <dsp:txXfrm>
        <a:off x="37833" y="212603"/>
        <a:ext cx="7811034" cy="699349"/>
      </dsp:txXfrm>
    </dsp:sp>
    <dsp:sp modelId="{88D55C5F-D959-49F1-A2B4-6DAA75300AD3}">
      <dsp:nvSpPr>
        <dsp:cNvPr id="0" name=""/>
        <dsp:cNvSpPr/>
      </dsp:nvSpPr>
      <dsp:spPr>
        <a:xfrm>
          <a:off x="0" y="981466"/>
          <a:ext cx="7886700" cy="77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l-PL" sz="1100" kern="1200" dirty="0"/>
            <a:t>październik 2015 r. - spotkanie konsultacyjne z przedstawicielami jednostek organizacyjnych Urzędu Miejskiego Wrocławia, prezentacja roboczej wersji dokumentu; zaproszenie do składania uwag do dokumentu oraz uzupełnienia brakujących informacji dotyczących planów inwestycyjnych oraz potrzeb w wyżej wymienionych obszarach,</a:t>
          </a:r>
        </a:p>
      </dsp:txBody>
      <dsp:txXfrm>
        <a:off x="37833" y="1019299"/>
        <a:ext cx="7811034" cy="699349"/>
      </dsp:txXfrm>
    </dsp:sp>
    <dsp:sp modelId="{6D967AFC-EBD4-43AB-82C8-C973F4343ECE}">
      <dsp:nvSpPr>
        <dsp:cNvPr id="0" name=""/>
        <dsp:cNvSpPr/>
      </dsp:nvSpPr>
      <dsp:spPr>
        <a:xfrm>
          <a:off x="0" y="1788161"/>
          <a:ext cx="7886700" cy="77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l-PL" sz="1100" kern="1200" dirty="0"/>
            <a:t>listopad-grudzień 2015 r. - spotkania konsultacyjne na Przedmieściu Oławskim oraz na Nadodrzu dla wszystkich Interesariuszy, dyskusja na temat roboczej wersji dokumentu; zaproszenie do składania uwag do dokumentu oraz uzupełnienia brakujących informacji dotyczących planów inwestycyjnych oraz potrzeb w wyżej wymienionych obszarach,</a:t>
          </a:r>
        </a:p>
      </dsp:txBody>
      <dsp:txXfrm>
        <a:off x="37833" y="1825994"/>
        <a:ext cx="7811034" cy="699349"/>
      </dsp:txXfrm>
    </dsp:sp>
    <dsp:sp modelId="{746DE861-02FF-4D51-95BC-8AD906F3FCAE}">
      <dsp:nvSpPr>
        <dsp:cNvPr id="0" name=""/>
        <dsp:cNvSpPr/>
      </dsp:nvSpPr>
      <dsp:spPr>
        <a:xfrm>
          <a:off x="0" y="2594856"/>
          <a:ext cx="7886700" cy="77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l-PL" sz="1100" kern="1200" dirty="0"/>
            <a:t>grudzień 2015 r. - spotkanie z przedstawicielami Rady Miejskiej Wrocławia, zaprezentowanie wersji roboczej dokumentu oraz dyskusja na temat założeń programu; spotkanie z zarządcami reprezentującymi wspólnoty mieszkaniowe z obszaru Przedmieścia Oławskiego, prezentacja założeń programu, dyskusja na temat zamierzeń inwestycyjnych oraz potrzeb, możliwości realizacji poszczególnych działań oraz współpracy,</a:t>
          </a:r>
        </a:p>
      </dsp:txBody>
      <dsp:txXfrm>
        <a:off x="37833" y="2632689"/>
        <a:ext cx="7811034" cy="699349"/>
      </dsp:txXfrm>
    </dsp:sp>
    <dsp:sp modelId="{11BDCA4B-1E91-4555-A3D0-1C80ACAE6B7D}">
      <dsp:nvSpPr>
        <dsp:cNvPr id="0" name=""/>
        <dsp:cNvSpPr/>
      </dsp:nvSpPr>
      <dsp:spPr>
        <a:xfrm>
          <a:off x="0" y="3401551"/>
          <a:ext cx="7886700" cy="77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pl-PL" sz="1100" kern="1200" dirty="0"/>
            <a:t>styczeń-luty 2016 r. - spotkania konsultacyjne dla wszystkich Interesariuszy na Przedmieściu Oławskim oraz na Nadodrzu, dyskusja nad roboczą wersją dokumentu, zaproszenie do składania uwag do dokumentu oraz uzupełnienia brakujących informacji dotyczących planów inwestycyjnych oraz potrzeb Interesariuszy. </a:t>
          </a:r>
        </a:p>
      </dsp:txBody>
      <dsp:txXfrm>
        <a:off x="37833" y="3439384"/>
        <a:ext cx="7811034" cy="699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00447-8EE7-46D9-AFA7-B76B63DE14C7}">
      <dsp:nvSpPr>
        <dsp:cNvPr id="0" name=""/>
        <dsp:cNvSpPr/>
      </dsp:nvSpPr>
      <dsp:spPr>
        <a:xfrm>
          <a:off x="0" y="289018"/>
          <a:ext cx="7254478" cy="1204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kern="1200"/>
            <a:t>Aby projekt mógł być wymieniony wprost w programie rewitalizacji jako </a:t>
          </a:r>
          <a:r>
            <a:rPr lang="pl-PL" sz="1700" b="1" kern="1200"/>
            <a:t>podstawowy projekt rewitalizacyjny</a:t>
          </a:r>
          <a:r>
            <a:rPr lang="pl-PL" sz="1700" kern="1200"/>
            <a:t>, musi zawierać następujące elementy:</a:t>
          </a:r>
        </a:p>
      </dsp:txBody>
      <dsp:txXfrm>
        <a:off x="58803" y="347821"/>
        <a:ext cx="7136872" cy="1086982"/>
      </dsp:txXfrm>
    </dsp:sp>
    <dsp:sp modelId="{CE4B462A-A1FF-42EC-A6E5-8296E3392B56}">
      <dsp:nvSpPr>
        <dsp:cNvPr id="0" name=""/>
        <dsp:cNvSpPr/>
      </dsp:nvSpPr>
      <dsp:spPr>
        <a:xfrm>
          <a:off x="0" y="1507059"/>
          <a:ext cx="7254478"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33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nazwa</a:t>
          </a:r>
        </a:p>
        <a:p>
          <a:pPr marL="114300" lvl="1" indent="-114300" algn="l" defTabSz="577850">
            <a:lnSpc>
              <a:spcPct val="90000"/>
            </a:lnSpc>
            <a:spcBef>
              <a:spcPct val="0"/>
            </a:spcBef>
            <a:spcAft>
              <a:spcPct val="20000"/>
            </a:spcAft>
            <a:buChar char="••"/>
          </a:pPr>
          <a:r>
            <a:rPr lang="pl-PL" sz="1300" kern="1200" dirty="0"/>
            <a:t>wskazanie podmiotów realizujących</a:t>
          </a:r>
        </a:p>
        <a:p>
          <a:pPr marL="114300" lvl="1" indent="-114300" algn="l" defTabSz="577850">
            <a:lnSpc>
              <a:spcPct val="90000"/>
            </a:lnSpc>
            <a:spcBef>
              <a:spcPct val="0"/>
            </a:spcBef>
            <a:spcAft>
              <a:spcPct val="20000"/>
            </a:spcAft>
            <a:buChar char="••"/>
          </a:pPr>
          <a:r>
            <a:rPr lang="pl-PL" sz="1300" kern="1200"/>
            <a:t>zakres realizowanych zadań</a:t>
          </a:r>
        </a:p>
        <a:p>
          <a:pPr marL="114300" lvl="1" indent="-114300" algn="l" defTabSz="577850">
            <a:lnSpc>
              <a:spcPct val="90000"/>
            </a:lnSpc>
            <a:spcBef>
              <a:spcPct val="0"/>
            </a:spcBef>
            <a:spcAft>
              <a:spcPct val="20000"/>
            </a:spcAft>
            <a:buChar char="••"/>
          </a:pPr>
          <a:r>
            <a:rPr lang="pl-PL" sz="1300" kern="1200"/>
            <a:t>lokalizacja</a:t>
          </a:r>
        </a:p>
        <a:p>
          <a:pPr marL="114300" lvl="1" indent="-114300" algn="l" defTabSz="577850">
            <a:lnSpc>
              <a:spcPct val="90000"/>
            </a:lnSpc>
            <a:spcBef>
              <a:spcPct val="0"/>
            </a:spcBef>
            <a:spcAft>
              <a:spcPct val="20000"/>
            </a:spcAft>
            <a:buChar char="••"/>
          </a:pPr>
          <a:r>
            <a:rPr lang="pl-PL" sz="1300" kern="1200" dirty="0"/>
            <a:t>szacowana wartość </a:t>
          </a:r>
        </a:p>
        <a:p>
          <a:pPr marL="114300" lvl="1" indent="-114300" algn="l" defTabSz="577850">
            <a:lnSpc>
              <a:spcPct val="90000"/>
            </a:lnSpc>
            <a:spcBef>
              <a:spcPct val="0"/>
            </a:spcBef>
            <a:spcAft>
              <a:spcPct val="20000"/>
            </a:spcAft>
            <a:buChar char="••"/>
          </a:pPr>
          <a:r>
            <a:rPr lang="pl-PL" sz="1300" kern="1200"/>
            <a:t>prognozowane rezultaty wraz ze sposobem ich oceny w odniesieniu do celów rewitalizacji</a:t>
          </a:r>
        </a:p>
      </dsp:txBody>
      <dsp:txXfrm>
        <a:off x="0" y="1507059"/>
        <a:ext cx="7254478" cy="1337219"/>
      </dsp:txXfrm>
    </dsp:sp>
    <dsp:sp modelId="{EF886403-2B03-4A0F-83C5-49DBA714970F}">
      <dsp:nvSpPr>
        <dsp:cNvPr id="0" name=""/>
        <dsp:cNvSpPr/>
      </dsp:nvSpPr>
      <dsp:spPr>
        <a:xfrm>
          <a:off x="0" y="2844279"/>
          <a:ext cx="7254478" cy="1204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kern="1200"/>
            <a:t>Projekty określone w sposób bardziej ogólny mogą być wpisane do programu rewitalizacji jako </a:t>
          </a:r>
          <a:r>
            <a:rPr lang="pl-PL" sz="1700" b="1" kern="1200"/>
            <a:t>uzupełniające przedsięwzięcia rewitalizacyjne </a:t>
          </a:r>
          <a:r>
            <a:rPr lang="pl-PL" sz="1700" kern="1200"/>
            <a:t>– określone w ogólnym, zbiorczym opisie. W tym przypadku wystarczy ogólna charakterystyka ze wskazaniem, że realizuje kierunki działań rewitalizacji.</a:t>
          </a:r>
        </a:p>
      </dsp:txBody>
      <dsp:txXfrm>
        <a:off x="58803" y="2903082"/>
        <a:ext cx="7136872" cy="1086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42575-8FC2-4129-927C-8EC93B1B5B6B}">
      <dsp:nvSpPr>
        <dsp:cNvPr id="0" name=""/>
        <dsp:cNvSpPr/>
      </dsp:nvSpPr>
      <dsp:spPr>
        <a:xfrm>
          <a:off x="607483" y="1865"/>
          <a:ext cx="3177015" cy="1906209"/>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a:t>Projekty społeczne</a:t>
          </a:r>
        </a:p>
      </dsp:txBody>
      <dsp:txXfrm>
        <a:off x="607483" y="1865"/>
        <a:ext cx="3177015" cy="1906209"/>
      </dsp:txXfrm>
    </dsp:sp>
    <dsp:sp modelId="{D1B4FCEE-5B19-41D4-A289-44B8A4C982EC}">
      <dsp:nvSpPr>
        <dsp:cNvPr id="0" name=""/>
        <dsp:cNvSpPr/>
      </dsp:nvSpPr>
      <dsp:spPr>
        <a:xfrm>
          <a:off x="4102200" y="1865"/>
          <a:ext cx="3177015" cy="1906209"/>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a:t>Projekty infrastrukturalne</a:t>
          </a:r>
        </a:p>
      </dsp:txBody>
      <dsp:txXfrm>
        <a:off x="4102200" y="1865"/>
        <a:ext cx="3177015" cy="1906209"/>
      </dsp:txXfrm>
    </dsp:sp>
    <dsp:sp modelId="{99577EE4-9E00-4431-A6C6-22112FBD913C}">
      <dsp:nvSpPr>
        <dsp:cNvPr id="0" name=""/>
        <dsp:cNvSpPr/>
      </dsp:nvSpPr>
      <dsp:spPr>
        <a:xfrm>
          <a:off x="2354842" y="2225776"/>
          <a:ext cx="3177015" cy="1906209"/>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a:t>Projekty gospodarcze</a:t>
          </a:r>
        </a:p>
      </dsp:txBody>
      <dsp:txXfrm>
        <a:off x="2354842" y="2225776"/>
        <a:ext cx="3177015" cy="1906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6A39C-D85F-4A86-9E4C-AB2D429C0FC8}">
      <dsp:nvSpPr>
        <dsp:cNvPr id="0" name=""/>
        <dsp:cNvSpPr/>
      </dsp:nvSpPr>
      <dsp:spPr>
        <a:xfrm>
          <a:off x="406153" y="0"/>
          <a:ext cx="2871126" cy="19140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B5989-9899-4B6D-8954-BE97B07563D2}">
      <dsp:nvSpPr>
        <dsp:cNvPr id="0" name=""/>
        <dsp:cNvSpPr/>
      </dsp:nvSpPr>
      <dsp:spPr>
        <a:xfrm>
          <a:off x="3397158" y="2033768"/>
          <a:ext cx="4067678" cy="2512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u="sng" kern="1200" dirty="0"/>
            <a:t>Przasnysz</a:t>
          </a:r>
        </a:p>
        <a:p>
          <a:pPr marL="114300" lvl="1" indent="-114300" algn="l" defTabSz="622300">
            <a:lnSpc>
              <a:spcPct val="90000"/>
            </a:lnSpc>
            <a:spcBef>
              <a:spcPct val="0"/>
            </a:spcBef>
            <a:spcAft>
              <a:spcPct val="15000"/>
            </a:spcAft>
            <a:buChar char="••"/>
          </a:pPr>
          <a:r>
            <a:rPr lang="pl-PL" sz="1400" kern="1200" dirty="0"/>
            <a:t>kompleksowa rewitalizacja małego miasta</a:t>
          </a:r>
        </a:p>
        <a:p>
          <a:pPr marL="114300" lvl="1" indent="-114300" algn="l" defTabSz="622300">
            <a:lnSpc>
              <a:spcPct val="90000"/>
            </a:lnSpc>
            <a:spcBef>
              <a:spcPct val="0"/>
            </a:spcBef>
            <a:spcAft>
              <a:spcPct val="15000"/>
            </a:spcAft>
            <a:buChar char="••"/>
          </a:pPr>
          <a:r>
            <a:rPr lang="pl-PL" sz="1400" kern="1200" dirty="0"/>
            <a:t>diagnoza obszaru zdegradowanego i wyznaczenie obszaru zdegradowanego</a:t>
          </a:r>
        </a:p>
        <a:p>
          <a:pPr marL="114300" lvl="1" indent="-114300" algn="l" defTabSz="622300">
            <a:lnSpc>
              <a:spcPct val="90000"/>
            </a:lnSpc>
            <a:spcBef>
              <a:spcPct val="0"/>
            </a:spcBef>
            <a:spcAft>
              <a:spcPct val="15000"/>
            </a:spcAft>
            <a:buChar char="••"/>
          </a:pPr>
          <a:r>
            <a:rPr lang="pl-PL" sz="1400" kern="1200" dirty="0"/>
            <a:t>integracja działań „twardych” i „miękkich”</a:t>
          </a:r>
        </a:p>
        <a:p>
          <a:pPr marL="114300" lvl="1" indent="-114300" algn="l" defTabSz="622300">
            <a:lnSpc>
              <a:spcPct val="90000"/>
            </a:lnSpc>
            <a:spcBef>
              <a:spcPct val="0"/>
            </a:spcBef>
            <a:spcAft>
              <a:spcPct val="15000"/>
            </a:spcAft>
            <a:buChar char="••"/>
          </a:pPr>
          <a:r>
            <a:rPr lang="pl-PL" sz="1400" kern="1200" dirty="0"/>
            <a:t>łączenie dużych i małych inwestycji – kwestie społeczne</a:t>
          </a:r>
          <a:endParaRPr lang="pl-PL" sz="1400" i="1" kern="1200" dirty="0"/>
        </a:p>
      </dsp:txBody>
      <dsp:txXfrm>
        <a:off x="3397158" y="2033768"/>
        <a:ext cx="4067678" cy="2512533"/>
      </dsp:txXfrm>
    </dsp:sp>
    <dsp:sp modelId="{3A7A7175-2407-4505-A3AA-7995C6D2A66F}">
      <dsp:nvSpPr>
        <dsp:cNvPr id="0" name=""/>
        <dsp:cNvSpPr/>
      </dsp:nvSpPr>
      <dsp:spPr>
        <a:xfrm>
          <a:off x="3038267" y="1675185"/>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3FE0-7241-437D-A8D3-BDB462876476}">
      <dsp:nvSpPr>
        <dsp:cNvPr id="0" name=""/>
        <dsp:cNvSpPr/>
      </dsp:nvSpPr>
      <dsp:spPr>
        <a:xfrm rot="5400000">
          <a:off x="6874997" y="1675311"/>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78DE-61B0-49AE-8DAF-56F11A660E12}">
      <dsp:nvSpPr>
        <dsp:cNvPr id="0" name=""/>
        <dsp:cNvSpPr/>
      </dsp:nvSpPr>
      <dsp:spPr>
        <a:xfrm rot="16200000">
          <a:off x="3038141" y="3928350"/>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F106F-1430-409A-A667-6EC528F381B8}">
      <dsp:nvSpPr>
        <dsp:cNvPr id="0" name=""/>
        <dsp:cNvSpPr/>
      </dsp:nvSpPr>
      <dsp:spPr>
        <a:xfrm rot="10800000">
          <a:off x="6875123" y="3928224"/>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6A39C-D85F-4A86-9E4C-AB2D429C0FC8}">
      <dsp:nvSpPr>
        <dsp:cNvPr id="0" name=""/>
        <dsp:cNvSpPr/>
      </dsp:nvSpPr>
      <dsp:spPr>
        <a:xfrm>
          <a:off x="406153" y="0"/>
          <a:ext cx="2871126" cy="19140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B5989-9899-4B6D-8954-BE97B07563D2}">
      <dsp:nvSpPr>
        <dsp:cNvPr id="0" name=""/>
        <dsp:cNvSpPr/>
      </dsp:nvSpPr>
      <dsp:spPr>
        <a:xfrm>
          <a:off x="3397158" y="2033768"/>
          <a:ext cx="4067678" cy="2512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u="sng" kern="1200" dirty="0"/>
            <a:t>Strumień</a:t>
          </a:r>
        </a:p>
        <a:p>
          <a:pPr marL="114300" lvl="1" indent="-114300" algn="l" defTabSz="622300">
            <a:lnSpc>
              <a:spcPct val="90000"/>
            </a:lnSpc>
            <a:spcBef>
              <a:spcPct val="0"/>
            </a:spcBef>
            <a:spcAft>
              <a:spcPct val="15000"/>
            </a:spcAft>
            <a:buChar char="••"/>
          </a:pPr>
          <a:r>
            <a:rPr lang="pl-PL" sz="1400" kern="1200" dirty="0"/>
            <a:t>współdziałanie społeczności lokalnej (włączenie w zespół zadaniowy na etapie planowania przedsięwzięć)</a:t>
          </a:r>
        </a:p>
        <a:p>
          <a:pPr marL="114300" lvl="1" indent="-114300" algn="l" defTabSz="622300">
            <a:lnSpc>
              <a:spcPct val="90000"/>
            </a:lnSpc>
            <a:spcBef>
              <a:spcPct val="0"/>
            </a:spcBef>
            <a:spcAft>
              <a:spcPct val="15000"/>
            </a:spcAft>
            <a:buChar char="••"/>
          </a:pPr>
          <a:r>
            <a:rPr lang="pl-PL" sz="1400" kern="1200" dirty="0"/>
            <a:t>współpraca </a:t>
          </a:r>
          <a:r>
            <a:rPr lang="pl-PL" sz="1400" kern="1200" dirty="0" smtClean="0"/>
            <a:t>transgraniczna z zaangażowaniem szkół, dzieci i młodzieży</a:t>
          </a:r>
          <a:endParaRPr lang="pl-PL" sz="1400" kern="1200" dirty="0"/>
        </a:p>
        <a:p>
          <a:pPr marL="114300" lvl="1" indent="-114300" algn="l" defTabSz="622300">
            <a:lnSpc>
              <a:spcPct val="90000"/>
            </a:lnSpc>
            <a:spcBef>
              <a:spcPct val="0"/>
            </a:spcBef>
            <a:spcAft>
              <a:spcPct val="15000"/>
            </a:spcAft>
            <a:buChar char="••"/>
          </a:pPr>
          <a:r>
            <a:rPr lang="pl-PL" sz="1400" kern="1200" dirty="0"/>
            <a:t>kompleksowość działań </a:t>
          </a:r>
          <a:r>
            <a:rPr lang="pl-PL" sz="1400" kern="1200" dirty="0" smtClean="0"/>
            <a:t>rewitalizacyjnych – od przestrzeni publicznych po edukację i kulturę</a:t>
          </a:r>
          <a:endParaRPr lang="pl-PL" sz="1400" kern="1200" dirty="0"/>
        </a:p>
      </dsp:txBody>
      <dsp:txXfrm>
        <a:off x="3397158" y="2033768"/>
        <a:ext cx="4067678" cy="2512533"/>
      </dsp:txXfrm>
    </dsp:sp>
    <dsp:sp modelId="{3A7A7175-2407-4505-A3AA-7995C6D2A66F}">
      <dsp:nvSpPr>
        <dsp:cNvPr id="0" name=""/>
        <dsp:cNvSpPr/>
      </dsp:nvSpPr>
      <dsp:spPr>
        <a:xfrm>
          <a:off x="3038267" y="1675185"/>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3FE0-7241-437D-A8D3-BDB462876476}">
      <dsp:nvSpPr>
        <dsp:cNvPr id="0" name=""/>
        <dsp:cNvSpPr/>
      </dsp:nvSpPr>
      <dsp:spPr>
        <a:xfrm rot="5400000">
          <a:off x="6874997" y="1675311"/>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78DE-61B0-49AE-8DAF-56F11A660E12}">
      <dsp:nvSpPr>
        <dsp:cNvPr id="0" name=""/>
        <dsp:cNvSpPr/>
      </dsp:nvSpPr>
      <dsp:spPr>
        <a:xfrm rot="16200000">
          <a:off x="3038141" y="3928350"/>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F106F-1430-409A-A667-6EC528F381B8}">
      <dsp:nvSpPr>
        <dsp:cNvPr id="0" name=""/>
        <dsp:cNvSpPr/>
      </dsp:nvSpPr>
      <dsp:spPr>
        <a:xfrm rot="10800000">
          <a:off x="6875123" y="3928224"/>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6A39C-D85F-4A86-9E4C-AB2D429C0FC8}">
      <dsp:nvSpPr>
        <dsp:cNvPr id="0" name=""/>
        <dsp:cNvSpPr/>
      </dsp:nvSpPr>
      <dsp:spPr>
        <a:xfrm>
          <a:off x="406153" y="0"/>
          <a:ext cx="2871126" cy="19140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B5989-9899-4B6D-8954-BE97B07563D2}">
      <dsp:nvSpPr>
        <dsp:cNvPr id="0" name=""/>
        <dsp:cNvSpPr/>
      </dsp:nvSpPr>
      <dsp:spPr>
        <a:xfrm>
          <a:off x="3397158" y="2033768"/>
          <a:ext cx="4067678" cy="2512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l-PL" sz="2000" b="1" u="sng" kern="1200" dirty="0"/>
            <a:t>Wrocław (osiedle Nadodrze)</a:t>
          </a:r>
        </a:p>
        <a:p>
          <a:pPr marL="114300" lvl="1" indent="-114300" algn="l" defTabSz="622300">
            <a:lnSpc>
              <a:spcPct val="90000"/>
            </a:lnSpc>
            <a:spcBef>
              <a:spcPct val="0"/>
            </a:spcBef>
            <a:spcAft>
              <a:spcPct val="15000"/>
            </a:spcAft>
            <a:buChar char="••"/>
          </a:pPr>
          <a:r>
            <a:rPr lang="pl-PL" sz="1400" kern="1200" dirty="0"/>
            <a:t>inicjowanie rozwoju gospodarczego (m.in. wspieranie przedsiębiorczości, samozatrudnienia, ekonomii </a:t>
          </a:r>
          <a:r>
            <a:rPr lang="pl-PL" sz="1400" kern="1200" dirty="0" smtClean="0"/>
            <a:t>społecznej), </a:t>
          </a:r>
          <a:endParaRPr lang="pl-PL" sz="1400" kern="1200" dirty="0"/>
        </a:p>
        <a:p>
          <a:pPr marL="114300" lvl="1" indent="-114300" algn="l" defTabSz="622300">
            <a:lnSpc>
              <a:spcPct val="90000"/>
            </a:lnSpc>
            <a:spcBef>
              <a:spcPct val="0"/>
            </a:spcBef>
            <a:spcAft>
              <a:spcPct val="15000"/>
            </a:spcAft>
            <a:buChar char="••"/>
          </a:pPr>
          <a:r>
            <a:rPr lang="pl-PL" sz="1400" kern="1200" dirty="0" smtClean="0"/>
            <a:t>zwiększanie </a:t>
          </a:r>
          <a:r>
            <a:rPr lang="pl-PL" sz="1400" kern="1200" dirty="0"/>
            <a:t>atrakcyjności dla inwestorów, szczególnie lokalnych, </a:t>
          </a:r>
        </a:p>
        <a:p>
          <a:pPr marL="114300" lvl="1" indent="-114300" algn="l" defTabSz="622300">
            <a:lnSpc>
              <a:spcPct val="90000"/>
            </a:lnSpc>
            <a:spcBef>
              <a:spcPct val="0"/>
            </a:spcBef>
            <a:spcAft>
              <a:spcPct val="15000"/>
            </a:spcAft>
            <a:buChar char="••"/>
          </a:pPr>
          <a:r>
            <a:rPr lang="pl-PL" sz="1400" kern="1200" dirty="0" smtClean="0"/>
            <a:t>ożywianie </a:t>
          </a:r>
          <a:r>
            <a:rPr lang="pl-PL" sz="1400" kern="1200" dirty="0"/>
            <a:t>gospodarcze </a:t>
          </a:r>
          <a:r>
            <a:rPr lang="pl-PL" sz="1400" kern="1200" dirty="0" smtClean="0"/>
            <a:t>obszarów</a:t>
          </a:r>
          <a:endParaRPr lang="pl-PL" sz="1400" kern="1200" dirty="0"/>
        </a:p>
      </dsp:txBody>
      <dsp:txXfrm>
        <a:off x="3397158" y="2033768"/>
        <a:ext cx="4067678" cy="2512533"/>
      </dsp:txXfrm>
    </dsp:sp>
    <dsp:sp modelId="{3A7A7175-2407-4505-A3AA-7995C6D2A66F}">
      <dsp:nvSpPr>
        <dsp:cNvPr id="0" name=""/>
        <dsp:cNvSpPr/>
      </dsp:nvSpPr>
      <dsp:spPr>
        <a:xfrm>
          <a:off x="3038267" y="1675185"/>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3FE0-7241-437D-A8D3-BDB462876476}">
      <dsp:nvSpPr>
        <dsp:cNvPr id="0" name=""/>
        <dsp:cNvSpPr/>
      </dsp:nvSpPr>
      <dsp:spPr>
        <a:xfrm rot="5400000">
          <a:off x="6874997" y="1675311"/>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78DE-61B0-49AE-8DAF-56F11A660E12}">
      <dsp:nvSpPr>
        <dsp:cNvPr id="0" name=""/>
        <dsp:cNvSpPr/>
      </dsp:nvSpPr>
      <dsp:spPr>
        <a:xfrm rot="16200000">
          <a:off x="3038141" y="3928350"/>
          <a:ext cx="977150" cy="976897"/>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F106F-1430-409A-A667-6EC528F381B8}">
      <dsp:nvSpPr>
        <dsp:cNvPr id="0" name=""/>
        <dsp:cNvSpPr/>
      </dsp:nvSpPr>
      <dsp:spPr>
        <a:xfrm rot="10800000">
          <a:off x="6875123" y="3928224"/>
          <a:ext cx="976897" cy="9771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927DF-2C9F-4C04-B7B3-A6DD824A9D6C}">
      <dsp:nvSpPr>
        <dsp:cNvPr id="0" name=""/>
        <dsp:cNvSpPr/>
      </dsp:nvSpPr>
      <dsp:spPr>
        <a:xfrm>
          <a:off x="0" y="401186"/>
          <a:ext cx="7886700" cy="126477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l-PL" sz="2300" kern="1200" dirty="0"/>
            <a:t>Przedsięwzięcie rewitalizacyjne to każdy projekt, który wynika z programu rewitalizacji lub jest w nim zaplanowany, i który jest ukierunkowany na wyprowadzenie obszaru z kryzysu. </a:t>
          </a:r>
        </a:p>
      </dsp:txBody>
      <dsp:txXfrm>
        <a:off x="61741" y="462927"/>
        <a:ext cx="7763218" cy="1141288"/>
      </dsp:txXfrm>
    </dsp:sp>
    <dsp:sp modelId="{D2A428D6-70BB-4CCD-AEE1-0F407B1D47FB}">
      <dsp:nvSpPr>
        <dsp:cNvPr id="0" name=""/>
        <dsp:cNvSpPr/>
      </dsp:nvSpPr>
      <dsp:spPr>
        <a:xfrm>
          <a:off x="0" y="1732196"/>
          <a:ext cx="7886700" cy="126477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l-PL" sz="2300" b="1" kern="1200" dirty="0"/>
            <a:t>Nie istnieje zamknięty katalog działań infrastrukturalnych, które mogą być przedsięwzięciami rewitalizacyjnymi.</a:t>
          </a:r>
        </a:p>
      </dsp:txBody>
      <dsp:txXfrm>
        <a:off x="61741" y="1793937"/>
        <a:ext cx="7763218" cy="1141288"/>
      </dsp:txXfrm>
    </dsp:sp>
    <dsp:sp modelId="{56A07CE6-CD19-480C-9014-5E46C20E6203}">
      <dsp:nvSpPr>
        <dsp:cNvPr id="0" name=""/>
        <dsp:cNvSpPr/>
      </dsp:nvSpPr>
      <dsp:spPr>
        <a:xfrm>
          <a:off x="0" y="3063206"/>
          <a:ext cx="7886700" cy="126477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l-PL" sz="2300" b="1" kern="1200" dirty="0"/>
            <a:t>Inwestycje muszą jednak uzupełniać działania społeczne i służyć wyprowadzeniu dzielnicy z sytuacji kryzysowej.</a:t>
          </a:r>
        </a:p>
      </dsp:txBody>
      <dsp:txXfrm>
        <a:off x="61741" y="3124947"/>
        <a:ext cx="7763218" cy="11412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938E4829-F110-4E6D-8A7C-D00935114472}" type="datetimeFigureOut">
              <a:rPr lang="pl-PL"/>
              <a:pPr>
                <a:defRPr/>
              </a:pPr>
              <a:t>2017-03-26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B382154-2E93-49CC-A8A4-F1FA31525BB1}" type="slidenum">
              <a:rPr lang="pl-PL" altLang="pl-PL"/>
              <a:pPr>
                <a:defRPr/>
              </a:pPr>
              <a:t>‹#›</a:t>
            </a:fld>
            <a:endParaRPr lang="pl-PL" altLang="pl-PL"/>
          </a:p>
        </p:txBody>
      </p:sp>
    </p:spTree>
    <p:extLst>
      <p:ext uri="{BB962C8B-B14F-4D97-AF65-F5344CB8AC3E}">
        <p14:creationId xmlns:p14="http://schemas.microsoft.com/office/powerpoint/2010/main" val="4025939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65DBA57-736B-40A1-B9AF-9E54A1980FE2}" type="slidenum">
              <a:rPr lang="pl-PL" smtClean="0"/>
              <a:t>22</a:t>
            </a:fld>
            <a:endParaRPr lang="pl-PL"/>
          </a:p>
        </p:txBody>
      </p:sp>
    </p:spTree>
    <p:extLst>
      <p:ext uri="{BB962C8B-B14F-4D97-AF65-F5344CB8AC3E}">
        <p14:creationId xmlns:p14="http://schemas.microsoft.com/office/powerpoint/2010/main" val="246036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9E8B8C4-30BA-41AA-A323-59990906490C}" type="slidenum">
              <a:rPr lang="pl-PL" smtClean="0"/>
              <a:t>24</a:t>
            </a:fld>
            <a:endParaRPr lang="pl-PL"/>
          </a:p>
        </p:txBody>
      </p:sp>
    </p:spTree>
    <p:extLst>
      <p:ext uri="{BB962C8B-B14F-4D97-AF65-F5344CB8AC3E}">
        <p14:creationId xmlns:p14="http://schemas.microsoft.com/office/powerpoint/2010/main" val="325710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5" name="pole tekstowe 4"/>
          <p:cNvSpPr txBox="1">
            <a:spLocks noChangeArrowheads="1"/>
          </p:cNvSpPr>
          <p:nvPr userDrawn="1"/>
        </p:nvSpPr>
        <p:spPr bwMode="auto">
          <a:xfrm>
            <a:off x="250825" y="104775"/>
            <a:ext cx="4465638" cy="461963"/>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pl-PL" sz="2400" b="1" dirty="0" smtClean="0">
                <a:solidFill>
                  <a:schemeClr val="accent1">
                    <a:lumMod val="75000"/>
                  </a:schemeClr>
                </a:solidFill>
                <a:latin typeface="+mj-lt"/>
                <a:ea typeface="Ebrima" pitchFamily="2" charset="0"/>
                <a:cs typeface="Arial" pitchFamily="34" charset="0"/>
              </a:rPr>
              <a:t>Wrocław</a:t>
            </a:r>
          </a:p>
        </p:txBody>
      </p:sp>
      <p:sp>
        <p:nvSpPr>
          <p:cNvPr id="2" name="Tytuł 1"/>
          <p:cNvSpPr>
            <a:spLocks noGrp="1"/>
          </p:cNvSpPr>
          <p:nvPr>
            <p:ph type="ctrTitle"/>
          </p:nvPr>
        </p:nvSpPr>
        <p:spPr>
          <a:xfrm>
            <a:off x="685800" y="2130425"/>
            <a:ext cx="7772400" cy="1470025"/>
          </a:xfrm>
        </p:spPr>
        <p:txBody>
          <a:bodyPr>
            <a:normAutofit/>
          </a:bodyPr>
          <a:lstStyle>
            <a:lvl1pPr>
              <a:defRPr sz="4000" b="1">
                <a:solidFill>
                  <a:schemeClr val="accent1">
                    <a:lumMod val="75000"/>
                  </a:schemeClr>
                </a:solidFill>
                <a:latin typeface="+mj-lt"/>
                <a:ea typeface="Ebrima" panose="02000000000000000000" pitchFamily="2" charset="0"/>
                <a:cs typeface="Arial" pitchFamily="34" charset="0"/>
              </a:defRPr>
            </a:lvl1p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latin typeface="+mj-lt"/>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138450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367486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8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13016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408772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8B4B58A7-E7F4-48BA-851E-2BF7FF33E69D}" type="datetimeFigureOut">
              <a:rPr lang="pl-PL" smtClean="0"/>
              <a:pPr/>
              <a:t>2017-03-26</a:t>
            </a:fld>
            <a:endParaRPr lang="pl-PL"/>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9D271E21-1F48-47DA-9FBF-E4065EE1CF19}" type="slidenum">
              <a:rPr lang="pl-PL" smtClean="0"/>
              <a:pPr/>
              <a:t>‹#›</a:t>
            </a:fld>
            <a:endParaRPr lang="pl-PL"/>
          </a:p>
        </p:txBody>
      </p:sp>
    </p:spTree>
    <p:extLst>
      <p:ext uri="{BB962C8B-B14F-4D97-AF65-F5344CB8AC3E}">
        <p14:creationId xmlns:p14="http://schemas.microsoft.com/office/powerpoint/2010/main" val="232214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30037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4" name="pole tekstowe 3"/>
          <p:cNvSpPr txBox="1">
            <a:spLocks noChangeArrowheads="1"/>
          </p:cNvSpPr>
          <p:nvPr userDrawn="1"/>
        </p:nvSpPr>
        <p:spPr bwMode="auto">
          <a:xfrm>
            <a:off x="0" y="0"/>
            <a:ext cx="9144000" cy="338138"/>
          </a:xfrm>
          <a:prstGeom prst="rect">
            <a:avLst/>
          </a:prstGeom>
          <a:solidFill>
            <a:schemeClr val="accent1">
              <a:lumMod val="75000"/>
            </a:schemeClr>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pl-PL" sz="1600" b="1" dirty="0" smtClean="0">
                <a:solidFill>
                  <a:schemeClr val="bg1"/>
                </a:solidFill>
                <a:latin typeface="+mj-lt"/>
                <a:ea typeface="Ebrima" pitchFamily="2" charset="0"/>
                <a:cs typeface="Arial" pitchFamily="34" charset="0"/>
              </a:rPr>
              <a:t>Wrocław</a:t>
            </a:r>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dirty="0"/>
              <a:t>[slajd </a:t>
            </a:r>
            <a:fld id="{BC31E143-3FA1-42DC-AE60-6958579B9D24}" type="slidenum">
              <a:rPr lang="pl-PL" altLang="pl-PL" b="1"/>
              <a:pPr>
                <a:defRPr/>
              </a:pPr>
              <a:t>‹#›</a:t>
            </a:fld>
            <a:r>
              <a:rPr lang="pl-PL" altLang="pl-PL" dirty="0"/>
              <a:t>]</a:t>
            </a:r>
          </a:p>
        </p:txBody>
      </p:sp>
      <p:sp>
        <p:nvSpPr>
          <p:cNvPr id="6" name="Prostokąt 5"/>
          <p:cNvSpPr/>
          <p:nvPr userDrawn="1"/>
        </p:nvSpPr>
        <p:spPr>
          <a:xfrm>
            <a:off x="0" y="-9674"/>
            <a:ext cx="9144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lgn="ctr">
              <a:tabLst>
                <a:tab pos="444500" algn="l"/>
              </a:tabLst>
            </a:pPr>
            <a:endParaRPr lang="pl-PL" sz="2800" b="1" dirty="0">
              <a:solidFill>
                <a:schemeClr val="bg1"/>
              </a:solidFill>
            </a:endParaRPr>
          </a:p>
        </p:txBody>
      </p:sp>
    </p:spTree>
    <p:extLst>
      <p:ext uri="{BB962C8B-B14F-4D97-AF65-F5344CB8AC3E}">
        <p14:creationId xmlns:p14="http://schemas.microsoft.com/office/powerpoint/2010/main" val="233209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b="1"/>
            </a:lvl1pPr>
          </a:lstStyle>
          <a:p>
            <a:r>
              <a:rPr lang="pl-PL" dirty="0"/>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EF98767-78C2-4104-A6D2-F94559A4621B}" type="datetimeFigureOut">
              <a:rPr lang="pl-PL" smtClean="0"/>
              <a:t>2017-03-26</a:t>
            </a:fld>
            <a:endParaRPr lang="pl-P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55E3007-5BAA-4EB7-845E-A546FE1AF368}" type="slidenum">
              <a:rPr lang="pl-PL" smtClean="0"/>
              <a:t>‹#›</a:t>
            </a:fld>
            <a:endParaRPr lang="pl-PL"/>
          </a:p>
        </p:txBody>
      </p:sp>
    </p:spTree>
    <p:extLst>
      <p:ext uri="{BB962C8B-B14F-4D97-AF65-F5344CB8AC3E}">
        <p14:creationId xmlns:p14="http://schemas.microsoft.com/office/powerpoint/2010/main" val="302225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251152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28302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14932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13834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24904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648072"/>
          </a:xfrm>
        </p:spPr>
        <p:txBody>
          <a:bodyPr>
            <a:normAutofit/>
          </a:bodyPr>
          <a:lstStyle>
            <a:lvl1pPr algn="l">
              <a:defRPr sz="2800" b="1">
                <a:solidFill>
                  <a:schemeClr val="accent1">
                    <a:lumMod val="75000"/>
                  </a:schemeClr>
                </a:solidFill>
                <a:latin typeface="+mj-lt"/>
                <a:ea typeface="Ebrima" panose="02000000000000000000" pitchFamily="2" charset="0"/>
                <a:cs typeface="Arial" panose="020B0604020202020204"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normAutofit/>
          </a:bodyPr>
          <a:lstStyle>
            <a:lvl1pPr marL="342900" indent="-342900" algn="l">
              <a:buClr>
                <a:schemeClr val="tx2">
                  <a:lumMod val="75000"/>
                </a:schemeClr>
              </a:buClr>
              <a:buFont typeface="Wingdings" pitchFamily="2" charset="2"/>
              <a:buChar char="§"/>
              <a:defRPr sz="2400">
                <a:latin typeface="+mn-lt"/>
              </a:defRPr>
            </a:lvl1pPr>
            <a:lvl2pPr marL="631825" indent="-285750" algn="l">
              <a:buClr>
                <a:schemeClr val="tx2">
                  <a:lumMod val="75000"/>
                </a:schemeClr>
              </a:buClr>
              <a:buFont typeface="Wingdings" pitchFamily="2" charset="2"/>
              <a:buChar char="§"/>
              <a:defRPr sz="2000">
                <a:latin typeface="+mn-lt"/>
              </a:defRPr>
            </a:lvl2pPr>
            <a:lvl3pPr marL="900113" indent="-228600" algn="l">
              <a:buClr>
                <a:schemeClr val="tx2">
                  <a:lumMod val="75000"/>
                </a:schemeClr>
              </a:buClr>
              <a:buFont typeface="Wingdings" pitchFamily="2" charset="2"/>
              <a:buChar char="§"/>
              <a:defRPr sz="1800">
                <a:latin typeface="+mn-lt"/>
              </a:defRPr>
            </a:lvl3pPr>
            <a:lvl4pPr marL="1168400" indent="-228600" algn="l">
              <a:buClr>
                <a:schemeClr val="tx2">
                  <a:lumMod val="75000"/>
                </a:schemeClr>
              </a:buClr>
              <a:buFont typeface="Wingdings" pitchFamily="2" charset="2"/>
              <a:buChar char="§"/>
              <a:defRPr sz="1600">
                <a:latin typeface="+mn-lt"/>
              </a:defRPr>
            </a:lvl4pPr>
            <a:lvl5pPr marL="1435100" indent="-228600" algn="l">
              <a:buClr>
                <a:schemeClr val="tx2">
                  <a:lumMod val="75000"/>
                </a:schemeClr>
              </a:buClr>
              <a:buFont typeface="Wingdings" pitchFamily="2" charset="2"/>
              <a:buChar char="§"/>
              <a:defRPr sz="1600">
                <a:latin typeface="+mn-lt"/>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numeru slajdu 5"/>
          <p:cNvSpPr>
            <a:spLocks noGrp="1"/>
          </p:cNvSpPr>
          <p:nvPr>
            <p:ph type="sldNum" sz="quarter" idx="10"/>
          </p:nvPr>
        </p:nvSpPr>
        <p:spPr>
          <a:xfrm>
            <a:off x="7010400" y="0"/>
            <a:ext cx="2133600" cy="3381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smtClean="0">
                <a:solidFill>
                  <a:schemeClr val="accent1">
                    <a:lumMod val="40000"/>
                    <a:lumOff val="60000"/>
                  </a:schemeClr>
                </a:solidFill>
              </a:defRPr>
            </a:lvl1pPr>
          </a:lstStyle>
          <a:p>
            <a:pPr>
              <a:defRPr/>
            </a:pPr>
            <a:r>
              <a:rPr lang="pl-PL" altLang="pl-PL"/>
              <a:t>[slajd </a:t>
            </a:r>
            <a:fld id="{BC31E143-3FA1-42DC-AE60-6958579B9D24}" type="slidenum">
              <a:rPr lang="pl-PL" altLang="pl-PL" b="1"/>
              <a:pPr>
                <a:defRPr/>
              </a:pPr>
              <a:t>‹#›</a:t>
            </a:fld>
            <a:r>
              <a:rPr lang="pl-PL" altLang="pl-PL"/>
              <a:t>]</a:t>
            </a:r>
          </a:p>
        </p:txBody>
      </p:sp>
    </p:spTree>
    <p:extLst>
      <p:ext uri="{BB962C8B-B14F-4D97-AF65-F5344CB8AC3E}">
        <p14:creationId xmlns:p14="http://schemas.microsoft.com/office/powerpoint/2010/main" val="41848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cxnSp>
        <p:nvCxnSpPr>
          <p:cNvPr id="9" name="Łącznik prostoliniowy 8"/>
          <p:cNvCxnSpPr/>
          <p:nvPr userDrawn="1"/>
        </p:nvCxnSpPr>
        <p:spPr>
          <a:xfrm>
            <a:off x="0" y="62372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rostokąt 4"/>
          <p:cNvSpPr/>
          <p:nvPr userDrawn="1"/>
        </p:nvSpPr>
        <p:spPr>
          <a:xfrm>
            <a:off x="0" y="-9674"/>
            <a:ext cx="9144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lgn="ctr">
              <a:tabLst>
                <a:tab pos="444500" algn="l"/>
              </a:tabLst>
            </a:pPr>
            <a:endParaRPr lang="pl-PL" sz="2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7" r:id="rId8"/>
    <p:sldLayoutId id="2147483733" r:id="rId9"/>
    <p:sldLayoutId id="2147483737" r:id="rId10"/>
    <p:sldLayoutId id="2147483738" r:id="rId11"/>
    <p:sldLayoutId id="2147483739" r:id="rId12"/>
    <p:sldLayoutId id="2147483740" r:id="rId13"/>
    <p:sldLayoutId id="214748374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gdansk.pl/inwestycje-miejskie/Poprawa-jakosci-zycia-i-rewitalizacja,a,47056" TargetMode="External"/><Relationship Id="rId2" Type="http://schemas.openxmlformats.org/officeDocument/2006/relationships/hyperlink" Target="http://www.docs.gznk.pl/rewitalizacja/gdansk-dolny_wrzeszcz/SW_Dolny_Wrzeszcz.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bip.uml.lodz.pl/_plik.php?plik=uchwaly/rm/987.PDF&amp;PHPSESSID=03f2318a9f695897b5ab56185aba915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nicjatywa.um.warszawa.pl/siecma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inicjatywa.um.warszawa.pl/aktualnosci/wydarzenia/jak-stworzy-dom-s-siedzki"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centrumwiedzy.org/wp-content/uploads/2016/10/PILOTA%C5%BB-%C5%81%C3%93D%C5%B9-I-RAPORT-KO%C5%83COWY-PROGRAM-ANIMACJI-SPO%C5%81ECZNEJ.pdf"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www.lokietka5.pl/" TargetMode="Externa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krakow.pl/aktualnosci/203701,29,komunikat,miejski_program_rewitalizacji_krakowa__wplynelo_167_fiszek_projektowych.html"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ctrTitle"/>
          </p:nvPr>
        </p:nvSpPr>
        <p:spPr>
          <a:xfrm>
            <a:off x="685800" y="1412777"/>
            <a:ext cx="7772400" cy="3168352"/>
          </a:xfrm>
        </p:spPr>
        <p:txBody>
          <a:bodyPr>
            <a:normAutofit/>
          </a:bodyPr>
          <a:lstStyle/>
          <a:p>
            <a:pPr eaLnBrk="1" hangingPunct="1">
              <a:defRPr/>
            </a:pPr>
            <a:r>
              <a:rPr lang="pl-PL" altLang="pl-PL" dirty="0" smtClean="0"/>
              <a:t/>
            </a:r>
            <a:br>
              <a:rPr lang="pl-PL" altLang="pl-PL" dirty="0" smtClean="0"/>
            </a:br>
            <a:r>
              <a:rPr lang="pl-PL" altLang="pl-PL" sz="6000" dirty="0" smtClean="0"/>
              <a:t>Wdrożenie programu rewitalizacji</a:t>
            </a:r>
          </a:p>
        </p:txBody>
      </p:sp>
      <p:sp>
        <p:nvSpPr>
          <p:cNvPr id="4099" name="pole tekstowe 1"/>
          <p:cNvSpPr txBox="1">
            <a:spLocks noChangeArrowheads="1"/>
          </p:cNvSpPr>
          <p:nvPr/>
        </p:nvSpPr>
        <p:spPr bwMode="auto">
          <a:xfrm>
            <a:off x="3635896" y="4725144"/>
            <a:ext cx="5040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pl-PL" altLang="pl-PL" sz="2200" dirty="0" smtClean="0"/>
              <a:t>dr </a:t>
            </a:r>
            <a:r>
              <a:rPr lang="pl-PL" altLang="pl-PL" sz="2200" dirty="0"/>
              <a:t>Aleksandra Jadach-</a:t>
            </a:r>
            <a:r>
              <a:rPr lang="pl-PL" altLang="pl-PL" sz="2200" dirty="0" err="1"/>
              <a:t>Sepioło</a:t>
            </a:r>
            <a:r>
              <a:rPr lang="pl-PL" altLang="pl-PL" sz="2200" dirty="0"/>
              <a:t> </a:t>
            </a:r>
            <a:endParaRPr lang="pl-PL" altLang="pl-PL" sz="2200" dirty="0" smtClean="0"/>
          </a:p>
        </p:txBody>
      </p:sp>
      <p:sp>
        <p:nvSpPr>
          <p:cNvPr id="2" name="pole tekstowe 1"/>
          <p:cNvSpPr txBox="1"/>
          <p:nvPr/>
        </p:nvSpPr>
        <p:spPr>
          <a:xfrm>
            <a:off x="0" y="5661248"/>
            <a:ext cx="9144000" cy="369332"/>
          </a:xfrm>
          <a:prstGeom prst="rect">
            <a:avLst/>
          </a:prstGeom>
          <a:noFill/>
        </p:spPr>
        <p:txBody>
          <a:bodyPr wrap="square" rtlCol="0">
            <a:spAutoFit/>
          </a:bodyPr>
          <a:lstStyle/>
          <a:p>
            <a:pPr algn="ctr"/>
            <a:r>
              <a:rPr lang="pl-PL" dirty="0" smtClean="0"/>
              <a:t>27 marca 2017 </a:t>
            </a:r>
            <a:r>
              <a:rPr lang="pl-PL" dirty="0" smtClean="0"/>
              <a:t>r.</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7835" y="142296"/>
            <a:ext cx="7886700" cy="695048"/>
          </a:xfrm>
        </p:spPr>
        <p:txBody>
          <a:bodyPr>
            <a:normAutofit fontScale="90000"/>
          </a:bodyPr>
          <a:lstStyle/>
          <a:p>
            <a:r>
              <a:rPr lang="pl-PL" dirty="0">
                <a:solidFill>
                  <a:schemeClr val="bg1"/>
                </a:solidFill>
              </a:rPr>
              <a:t>Przykładowe typy projektów społecznych w ramach rewitalizacji</a:t>
            </a:r>
            <a:br>
              <a:rPr lang="pl-PL" dirty="0">
                <a:solidFill>
                  <a:schemeClr val="bg1"/>
                </a:solidFill>
              </a:rPr>
            </a:br>
            <a:r>
              <a:rPr lang="pl-PL" dirty="0">
                <a:solidFill>
                  <a:schemeClr val="bg1"/>
                </a:solidFill>
              </a:rPr>
              <a:t>Działania „miękkie” w małym mieście</a:t>
            </a:r>
          </a:p>
        </p:txBody>
      </p:sp>
      <p:graphicFrame>
        <p:nvGraphicFramePr>
          <p:cNvPr id="4" name="Symbol zastępczy zawartości 3"/>
          <p:cNvGraphicFramePr>
            <a:graphicFrameLocks noGrp="1"/>
          </p:cNvGraphicFramePr>
          <p:nvPr>
            <p:ph idx="1"/>
            <p:extLst/>
          </p:nvPr>
        </p:nvGraphicFramePr>
        <p:xfrm>
          <a:off x="257175" y="1271588"/>
          <a:ext cx="8258175" cy="49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3900487" y="1485901"/>
            <a:ext cx="4157663" cy="715581"/>
          </a:xfrm>
          <a:prstGeom prst="rect">
            <a:avLst/>
          </a:prstGeom>
          <a:noFill/>
        </p:spPr>
        <p:txBody>
          <a:bodyPr wrap="square" rtlCol="0">
            <a:spAutoFit/>
          </a:bodyPr>
          <a:lstStyle/>
          <a:p>
            <a:r>
              <a:rPr lang="pl-PL" sz="1350" dirty="0"/>
              <a:t>Więcej: „Ludzie - Przestrzeń - Zmiana. Dobre praktyki w rewitalizacji polskich miast”. Ministerstwo Rozwoju 2016. S. 8-12.</a:t>
            </a:r>
          </a:p>
        </p:txBody>
      </p:sp>
      <p:sp>
        <p:nvSpPr>
          <p:cNvPr id="7" name="pole tekstowe 6"/>
          <p:cNvSpPr txBox="1"/>
          <p:nvPr/>
        </p:nvSpPr>
        <p:spPr>
          <a:xfrm>
            <a:off x="1871662" y="3271837"/>
            <a:ext cx="1357313" cy="300082"/>
          </a:xfrm>
          <a:prstGeom prst="rect">
            <a:avLst/>
          </a:prstGeom>
          <a:noFill/>
        </p:spPr>
        <p:txBody>
          <a:bodyPr wrap="square" rtlCol="0">
            <a:spAutoFit/>
          </a:bodyPr>
          <a:lstStyle/>
          <a:p>
            <a:r>
              <a:rPr lang="pl-PL" sz="1350" i="1" dirty="0"/>
              <a:t>(fot. Dyspersja)</a:t>
            </a:r>
            <a:endParaRPr lang="pl-PL" sz="1350" dirty="0"/>
          </a:p>
        </p:txBody>
      </p:sp>
    </p:spTree>
    <p:extLst>
      <p:ext uri="{BB962C8B-B14F-4D97-AF65-F5344CB8AC3E}">
        <p14:creationId xmlns:p14="http://schemas.microsoft.com/office/powerpoint/2010/main" val="254190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3264" y="26511"/>
            <a:ext cx="7886700" cy="761309"/>
          </a:xfrm>
        </p:spPr>
        <p:txBody>
          <a:bodyPr>
            <a:normAutofit/>
          </a:bodyPr>
          <a:lstStyle/>
          <a:p>
            <a:r>
              <a:rPr lang="pl-PL" dirty="0">
                <a:solidFill>
                  <a:schemeClr val="bg1"/>
                </a:solidFill>
              </a:rPr>
              <a:t>Przykładowe typy projektów społecznych w ramach rewitalizacji</a:t>
            </a:r>
            <a:br>
              <a:rPr lang="pl-PL" dirty="0">
                <a:solidFill>
                  <a:schemeClr val="bg1"/>
                </a:solidFill>
              </a:rPr>
            </a:br>
            <a:r>
              <a:rPr lang="pl-PL" dirty="0">
                <a:solidFill>
                  <a:schemeClr val="bg1"/>
                </a:solidFill>
              </a:rPr>
              <a:t>Włączenie społeczności lokalnej w proces w małym mieście</a:t>
            </a:r>
          </a:p>
        </p:txBody>
      </p:sp>
      <p:graphicFrame>
        <p:nvGraphicFramePr>
          <p:cNvPr id="4" name="Symbol zastępczy zawartości 3"/>
          <p:cNvGraphicFramePr>
            <a:graphicFrameLocks noGrp="1"/>
          </p:cNvGraphicFramePr>
          <p:nvPr>
            <p:ph idx="1"/>
            <p:extLst/>
          </p:nvPr>
        </p:nvGraphicFramePr>
        <p:xfrm>
          <a:off x="257175" y="1271588"/>
          <a:ext cx="8258175" cy="49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3900487" y="1485901"/>
            <a:ext cx="4157663" cy="715581"/>
          </a:xfrm>
          <a:prstGeom prst="rect">
            <a:avLst/>
          </a:prstGeom>
          <a:noFill/>
        </p:spPr>
        <p:txBody>
          <a:bodyPr wrap="square" rtlCol="0">
            <a:spAutoFit/>
          </a:bodyPr>
          <a:lstStyle/>
          <a:p>
            <a:r>
              <a:rPr lang="pl-PL" sz="1350" dirty="0"/>
              <a:t>Więcej: „Ludzie - Przestrzeń - Zmiana. Dobre praktyki w rewitalizacji polskich miast”. Ministerstwo Rozwoju 2016. S. 84-87.</a:t>
            </a:r>
          </a:p>
        </p:txBody>
      </p:sp>
      <p:sp>
        <p:nvSpPr>
          <p:cNvPr id="5" name="pole tekstowe 4"/>
          <p:cNvSpPr txBox="1"/>
          <p:nvPr/>
        </p:nvSpPr>
        <p:spPr>
          <a:xfrm>
            <a:off x="1871662" y="3271837"/>
            <a:ext cx="1357313" cy="300082"/>
          </a:xfrm>
          <a:prstGeom prst="rect">
            <a:avLst/>
          </a:prstGeom>
          <a:noFill/>
        </p:spPr>
        <p:txBody>
          <a:bodyPr wrap="square" rtlCol="0">
            <a:spAutoFit/>
          </a:bodyPr>
          <a:lstStyle/>
          <a:p>
            <a:r>
              <a:rPr lang="pl-PL" sz="1350" i="1" dirty="0"/>
              <a:t>(fot. IRM)</a:t>
            </a:r>
            <a:endParaRPr lang="pl-PL" sz="1350" dirty="0"/>
          </a:p>
        </p:txBody>
      </p:sp>
    </p:spTree>
    <p:extLst>
      <p:ext uri="{BB962C8B-B14F-4D97-AF65-F5344CB8AC3E}">
        <p14:creationId xmlns:p14="http://schemas.microsoft.com/office/powerpoint/2010/main" val="88114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24532"/>
            <a:ext cx="7886700" cy="906461"/>
          </a:xfrm>
        </p:spPr>
        <p:txBody>
          <a:bodyPr>
            <a:normAutofit/>
          </a:bodyPr>
          <a:lstStyle/>
          <a:p>
            <a:r>
              <a:rPr lang="pl-PL" dirty="0">
                <a:solidFill>
                  <a:schemeClr val="bg1"/>
                </a:solidFill>
              </a:rPr>
              <a:t>Przykładowe typy projektów społecznych w ramach rewitalizacji</a:t>
            </a:r>
            <a:br>
              <a:rPr lang="pl-PL" dirty="0">
                <a:solidFill>
                  <a:schemeClr val="bg1"/>
                </a:solidFill>
              </a:rPr>
            </a:br>
            <a:r>
              <a:rPr lang="pl-PL" dirty="0">
                <a:solidFill>
                  <a:schemeClr val="bg1"/>
                </a:solidFill>
              </a:rPr>
              <a:t>Wspieranie lokalnej przedsiębiorczości</a:t>
            </a:r>
          </a:p>
        </p:txBody>
      </p:sp>
      <p:graphicFrame>
        <p:nvGraphicFramePr>
          <p:cNvPr id="4" name="Symbol zastępczy zawartości 3"/>
          <p:cNvGraphicFramePr>
            <a:graphicFrameLocks noGrp="1"/>
          </p:cNvGraphicFramePr>
          <p:nvPr>
            <p:ph idx="1"/>
            <p:extLst/>
          </p:nvPr>
        </p:nvGraphicFramePr>
        <p:xfrm>
          <a:off x="257175" y="1271588"/>
          <a:ext cx="8258175" cy="49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3900487" y="1485901"/>
            <a:ext cx="4157663" cy="715581"/>
          </a:xfrm>
          <a:prstGeom prst="rect">
            <a:avLst/>
          </a:prstGeom>
          <a:noFill/>
        </p:spPr>
        <p:txBody>
          <a:bodyPr wrap="square" rtlCol="0">
            <a:spAutoFit/>
          </a:bodyPr>
          <a:lstStyle/>
          <a:p>
            <a:r>
              <a:rPr lang="pl-PL" sz="1350" dirty="0"/>
              <a:t>Więcej: „Ludzie - Przestrzeń - Zmiana. Dobre praktyki w rewitalizacji polskich miast”. Ministerstwo Rozwoju 2016. S. 50-54.</a:t>
            </a:r>
          </a:p>
        </p:txBody>
      </p:sp>
      <p:sp>
        <p:nvSpPr>
          <p:cNvPr id="5" name="pole tekstowe 4"/>
          <p:cNvSpPr txBox="1"/>
          <p:nvPr/>
        </p:nvSpPr>
        <p:spPr>
          <a:xfrm>
            <a:off x="1871662" y="3271837"/>
            <a:ext cx="1357313" cy="300082"/>
          </a:xfrm>
          <a:prstGeom prst="rect">
            <a:avLst/>
          </a:prstGeom>
          <a:noFill/>
        </p:spPr>
        <p:txBody>
          <a:bodyPr wrap="square" rtlCol="0">
            <a:spAutoFit/>
          </a:bodyPr>
          <a:lstStyle/>
          <a:p>
            <a:r>
              <a:rPr lang="pl-PL" sz="1350" i="1" dirty="0"/>
              <a:t>(fot. Dyspersja)</a:t>
            </a:r>
            <a:endParaRPr lang="pl-PL" sz="1350" dirty="0"/>
          </a:p>
        </p:txBody>
      </p:sp>
    </p:spTree>
    <p:extLst>
      <p:ext uri="{BB962C8B-B14F-4D97-AF65-F5344CB8AC3E}">
        <p14:creationId xmlns:p14="http://schemas.microsoft.com/office/powerpoint/2010/main" val="331320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0"/>
            <a:ext cx="7886700" cy="1325563"/>
          </a:xfrm>
        </p:spPr>
        <p:txBody>
          <a:bodyPr>
            <a:normAutofit/>
          </a:bodyPr>
          <a:lstStyle/>
          <a:p>
            <a:r>
              <a:rPr lang="pl-PL" b="1" dirty="0">
                <a:solidFill>
                  <a:schemeClr val="bg1"/>
                </a:solidFill>
              </a:rPr>
              <a:t>Jakie działania infrastrukturalne mogą być elementem programu rewitalizacji?</a:t>
            </a:r>
          </a:p>
        </p:txBody>
      </p:sp>
      <p:graphicFrame>
        <p:nvGraphicFramePr>
          <p:cNvPr id="4" name="Diagram 3"/>
          <p:cNvGraphicFramePr/>
          <p:nvPr>
            <p:extLst/>
          </p:nvPr>
        </p:nvGraphicFramePr>
        <p:xfrm>
          <a:off x="158115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685800" y="1671637"/>
          <a:ext cx="7886700" cy="4729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834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647700"/>
          </a:xfrm>
        </p:spPr>
        <p:txBody>
          <a:bodyPr>
            <a:normAutofit/>
          </a:bodyPr>
          <a:lstStyle/>
          <a:p>
            <a:pPr>
              <a:defRPr/>
            </a:pPr>
            <a:r>
              <a:rPr lang="pl-PL" dirty="0">
                <a:solidFill>
                  <a:schemeClr val="bg1"/>
                </a:solidFill>
              </a:rPr>
              <a:t>Przykładowe typy projektów inwestycyjnych w ramach rewitalizacji</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756331702"/>
              </p:ext>
            </p:extLst>
          </p:nvPr>
        </p:nvGraphicFramePr>
        <p:xfrm>
          <a:off x="628650" y="141277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17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6072"/>
            <a:ext cx="8229600" cy="1143000"/>
          </a:xfrm>
        </p:spPr>
        <p:txBody>
          <a:bodyPr>
            <a:noAutofit/>
          </a:bodyPr>
          <a:lstStyle/>
          <a:p>
            <a:r>
              <a:rPr lang="pl-PL" dirty="0">
                <a:solidFill>
                  <a:schemeClr val="bg1"/>
                </a:solidFill>
              </a:rPr>
              <a:t>Przykładowe typy projektów inwestycyjnych w ramach rewitalizacji</a:t>
            </a:r>
            <a:r>
              <a:rPr lang="pl-PL" sz="3300" dirty="0">
                <a:solidFill>
                  <a:schemeClr val="bg1"/>
                </a:solidFill>
              </a:rPr>
              <a:t/>
            </a:r>
            <a:br>
              <a:rPr lang="pl-PL" sz="3300" dirty="0">
                <a:solidFill>
                  <a:schemeClr val="bg1"/>
                </a:solidFill>
              </a:rPr>
            </a:br>
            <a:r>
              <a:rPr lang="pl-PL" dirty="0">
                <a:solidFill>
                  <a:schemeClr val="bg1"/>
                </a:solidFill>
              </a:rPr>
              <a:t>Budownictwo mieszkaniowe</a:t>
            </a:r>
          </a:p>
        </p:txBody>
      </p:sp>
      <p:graphicFrame>
        <p:nvGraphicFramePr>
          <p:cNvPr id="4" name="Symbol zastępczy zawartości 3"/>
          <p:cNvGraphicFramePr>
            <a:graphicFrameLocks noGrp="1"/>
          </p:cNvGraphicFramePr>
          <p:nvPr>
            <p:ph idx="1"/>
            <p:extLst/>
          </p:nvPr>
        </p:nvGraphicFramePr>
        <p:xfrm>
          <a:off x="628650" y="1825229"/>
          <a:ext cx="7886700" cy="435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814513" y="3629025"/>
            <a:ext cx="1743075" cy="507831"/>
          </a:xfrm>
          <a:prstGeom prst="rect">
            <a:avLst/>
          </a:prstGeom>
          <a:noFill/>
        </p:spPr>
        <p:txBody>
          <a:bodyPr wrap="square" rtlCol="0">
            <a:spAutoFit/>
          </a:bodyPr>
          <a:lstStyle/>
          <a:p>
            <a:r>
              <a:rPr lang="pl-PL" sz="1350" dirty="0"/>
              <a:t>Fot: materiały STBS Sp. z o.o.</a:t>
            </a:r>
          </a:p>
        </p:txBody>
      </p:sp>
      <p:sp>
        <p:nvSpPr>
          <p:cNvPr id="6" name="pole tekstowe 5"/>
          <p:cNvSpPr txBox="1"/>
          <p:nvPr/>
        </p:nvSpPr>
        <p:spPr>
          <a:xfrm>
            <a:off x="4243387" y="2028826"/>
            <a:ext cx="4157663" cy="715581"/>
          </a:xfrm>
          <a:prstGeom prst="rect">
            <a:avLst/>
          </a:prstGeom>
          <a:noFill/>
        </p:spPr>
        <p:txBody>
          <a:bodyPr wrap="square" rtlCol="0">
            <a:spAutoFit/>
          </a:bodyPr>
          <a:lstStyle/>
          <a:p>
            <a:r>
              <a:rPr lang="pl-PL" sz="1350" dirty="0"/>
              <a:t>Więcej: „Ludzie - Przestrzeń - Zmiana. Dobre praktyki w rewitalizacji polskich miast”. Ministerstwo Rozwoju 2016. S. 59-62.</a:t>
            </a:r>
          </a:p>
        </p:txBody>
      </p:sp>
    </p:spTree>
    <p:extLst>
      <p:ext uri="{BB962C8B-B14F-4D97-AF65-F5344CB8AC3E}">
        <p14:creationId xmlns:p14="http://schemas.microsoft.com/office/powerpoint/2010/main" val="204435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102"/>
            <a:ext cx="8229600" cy="1143000"/>
          </a:xfrm>
        </p:spPr>
        <p:txBody>
          <a:bodyPr>
            <a:noAutofit/>
          </a:bodyPr>
          <a:lstStyle/>
          <a:p>
            <a:r>
              <a:rPr lang="pl-PL" dirty="0">
                <a:solidFill>
                  <a:schemeClr val="bg1"/>
                </a:solidFill>
              </a:rPr>
              <a:t>Przykładowe typy projektów inwestycyjnych w ramach rewitalizacji</a:t>
            </a:r>
            <a:br>
              <a:rPr lang="pl-PL" dirty="0">
                <a:solidFill>
                  <a:schemeClr val="bg1"/>
                </a:solidFill>
              </a:rPr>
            </a:br>
            <a:r>
              <a:rPr lang="pl-PL" dirty="0">
                <a:solidFill>
                  <a:schemeClr val="bg1"/>
                </a:solidFill>
              </a:rPr>
              <a:t>Wykorzystanie narzędzi planistycznych, parki i zieleń,</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58305824"/>
              </p:ext>
            </p:extLst>
          </p:nvPr>
        </p:nvGraphicFramePr>
        <p:xfrm>
          <a:off x="628650" y="1825229"/>
          <a:ext cx="7886700" cy="435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311965" y="3724096"/>
            <a:ext cx="2931423" cy="300082"/>
          </a:xfrm>
          <a:prstGeom prst="rect">
            <a:avLst/>
          </a:prstGeom>
          <a:noFill/>
        </p:spPr>
        <p:txBody>
          <a:bodyPr wrap="square" rtlCol="0">
            <a:spAutoFit/>
          </a:bodyPr>
          <a:lstStyle/>
          <a:p>
            <a:r>
              <a:rPr lang="pl-PL" sz="1350" dirty="0"/>
              <a:t>Wyspa Młyńska. Fot: IRM</a:t>
            </a:r>
          </a:p>
        </p:txBody>
      </p:sp>
      <p:sp>
        <p:nvSpPr>
          <p:cNvPr id="6" name="pole tekstowe 5"/>
          <p:cNvSpPr txBox="1"/>
          <p:nvPr/>
        </p:nvSpPr>
        <p:spPr>
          <a:xfrm>
            <a:off x="4243387" y="2028826"/>
            <a:ext cx="4157663" cy="715581"/>
          </a:xfrm>
          <a:prstGeom prst="rect">
            <a:avLst/>
          </a:prstGeom>
          <a:noFill/>
        </p:spPr>
        <p:txBody>
          <a:bodyPr wrap="square" rtlCol="0">
            <a:spAutoFit/>
          </a:bodyPr>
          <a:lstStyle/>
          <a:p>
            <a:r>
              <a:rPr lang="pl-PL" sz="1350" dirty="0"/>
              <a:t>Więcej: „Ludzie - Przestrzeń - Zmiana. Dobre praktyki w rewitalizacji polskich miast”. Ministerstwo Rozwoju 2016. S. 17-21.</a:t>
            </a:r>
          </a:p>
        </p:txBody>
      </p:sp>
    </p:spTree>
    <p:extLst>
      <p:ext uri="{BB962C8B-B14F-4D97-AF65-F5344CB8AC3E}">
        <p14:creationId xmlns:p14="http://schemas.microsoft.com/office/powerpoint/2010/main" val="43357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395536" y="764704"/>
            <a:ext cx="8496944" cy="216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just" defTabSz="533400">
              <a:lnSpc>
                <a:spcPct val="90000"/>
              </a:lnSpc>
              <a:spcBef>
                <a:spcPct val="0"/>
              </a:spcBef>
              <a:spcAft>
                <a:spcPct val="35000"/>
              </a:spcAft>
            </a:pPr>
            <a:r>
              <a:rPr lang="pl-PL" sz="1750" dirty="0" smtClean="0"/>
              <a:t>Wiele przedsięwzięć rewitalizacyjnych będzie realizowanych </a:t>
            </a:r>
            <a:r>
              <a:rPr lang="pl-PL" sz="1750" dirty="0"/>
              <a:t>w różnorodnych </a:t>
            </a:r>
            <a:r>
              <a:rPr lang="pl-PL" sz="1750" dirty="0" smtClean="0"/>
              <a:t>partnerstwach. </a:t>
            </a:r>
            <a:r>
              <a:rPr lang="pl-PL" sz="1750" dirty="0"/>
              <a:t>Partnerstwa </a:t>
            </a:r>
            <a:r>
              <a:rPr lang="pl-PL" sz="1750" dirty="0" smtClean="0"/>
              <a:t>mają </a:t>
            </a:r>
            <a:r>
              <a:rPr lang="pl-PL" sz="1750" dirty="0"/>
              <a:t>sens społeczno </a:t>
            </a:r>
            <a:r>
              <a:rPr lang="pl-PL" sz="1750" dirty="0" smtClean="0"/>
              <a:t>- </a:t>
            </a:r>
            <a:r>
              <a:rPr lang="pl-PL" sz="1750" dirty="0"/>
              <a:t>aktywizacyjny, ale także ekonomiczny: zaangażowanie środków partnerów (lub ich wkładu w inne formie) ma szansę znacznie podnieść potencjał procesu rewitalizacji. </a:t>
            </a:r>
            <a:r>
              <a:rPr lang="pl-PL" sz="1750" dirty="0" smtClean="0"/>
              <a:t> Partnerstwa mogą dotyczyć różnych przedsięwzięć i mogą zaistnieć między różnymi grupami interesariuszy (mieszkańcami, przedsiębiorcami, organizacjami pozarządowymi, spółdzielniami mieszkaniowymi, itd.). Gmina może zarówno inicjować partnerstwa między różnymi grupami interesariuszy, jak również sama być jednym z partnerów. </a:t>
            </a:r>
            <a:endParaRPr lang="pl-PL" sz="1750" dirty="0"/>
          </a:p>
        </p:txBody>
      </p:sp>
      <p:grpSp>
        <p:nvGrpSpPr>
          <p:cNvPr id="5" name="Grupa 4"/>
          <p:cNvGrpSpPr/>
          <p:nvPr/>
        </p:nvGrpSpPr>
        <p:grpSpPr>
          <a:xfrm>
            <a:off x="611560" y="3501008"/>
            <a:ext cx="3284239" cy="1008112"/>
            <a:chOff x="227491" y="110237"/>
            <a:chExt cx="3284239" cy="1970543"/>
          </a:xfrm>
        </p:grpSpPr>
        <p:sp>
          <p:nvSpPr>
            <p:cNvPr id="6" name="Prostokąt zaokrąglony 5"/>
            <p:cNvSpPr/>
            <p:nvPr/>
          </p:nvSpPr>
          <p:spPr>
            <a:xfrm>
              <a:off x="227491" y="110237"/>
              <a:ext cx="3284239" cy="1970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rostokąt 6"/>
            <p:cNvSpPr/>
            <p:nvPr/>
          </p:nvSpPr>
          <p:spPr>
            <a:xfrm>
              <a:off x="285206" y="167952"/>
              <a:ext cx="3168809" cy="1855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1700" dirty="0" smtClean="0"/>
                <a:t>Zidentyfikuj </a:t>
              </a:r>
              <a:r>
                <a:rPr lang="pl-PL" sz="1700" kern="1200" dirty="0" smtClean="0"/>
                <a:t>kluczowych </a:t>
              </a:r>
              <a:r>
                <a:rPr lang="pl-PL" sz="1700" kern="1200" dirty="0"/>
                <a:t>partnerów</a:t>
              </a:r>
            </a:p>
          </p:txBody>
        </p:sp>
      </p:grpSp>
      <p:grpSp>
        <p:nvGrpSpPr>
          <p:cNvPr id="8" name="Grupa 7"/>
          <p:cNvGrpSpPr/>
          <p:nvPr/>
        </p:nvGrpSpPr>
        <p:grpSpPr>
          <a:xfrm>
            <a:off x="611560" y="5157191"/>
            <a:ext cx="3312368" cy="1406023"/>
            <a:chOff x="2923918" y="138678"/>
            <a:chExt cx="2217058" cy="1330236"/>
          </a:xfrm>
        </p:grpSpPr>
        <p:sp>
          <p:nvSpPr>
            <p:cNvPr id="9" name="Prostokąt zaokrąglony 8"/>
            <p:cNvSpPr/>
            <p:nvPr/>
          </p:nvSpPr>
          <p:spPr>
            <a:xfrm>
              <a:off x="2923918" y="138679"/>
              <a:ext cx="2217058" cy="13302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rostokąt 9"/>
            <p:cNvSpPr/>
            <p:nvPr/>
          </p:nvSpPr>
          <p:spPr>
            <a:xfrm>
              <a:off x="2923918" y="138678"/>
              <a:ext cx="2139136" cy="1330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700" kern="1200" dirty="0" smtClean="0"/>
                <a:t>Przygotuj informacje i propozycje; zabezpiecz środki, przeprowadź szkolenia dla koordynatora rewitalizacji i kierowników projektów</a:t>
              </a:r>
              <a:endParaRPr lang="pl-PL" sz="1700" kern="1200" dirty="0"/>
            </a:p>
          </p:txBody>
        </p:sp>
      </p:grpSp>
      <p:sp>
        <p:nvSpPr>
          <p:cNvPr id="11" name="Strzałka w dół 10"/>
          <p:cNvSpPr/>
          <p:nvPr/>
        </p:nvSpPr>
        <p:spPr>
          <a:xfrm>
            <a:off x="1979712" y="4581128"/>
            <a:ext cx="360040" cy="53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grpSp>
        <p:nvGrpSpPr>
          <p:cNvPr id="12" name="Grupa 11"/>
          <p:cNvGrpSpPr/>
          <p:nvPr/>
        </p:nvGrpSpPr>
        <p:grpSpPr>
          <a:xfrm>
            <a:off x="4716016" y="3356991"/>
            <a:ext cx="4100443" cy="3252745"/>
            <a:chOff x="2923918" y="-62277"/>
            <a:chExt cx="2217058" cy="1330235"/>
          </a:xfrm>
        </p:grpSpPr>
        <p:sp>
          <p:nvSpPr>
            <p:cNvPr id="13" name="Prostokąt zaokrąglony 12"/>
            <p:cNvSpPr/>
            <p:nvPr/>
          </p:nvSpPr>
          <p:spPr>
            <a:xfrm>
              <a:off x="2923918" y="-62277"/>
              <a:ext cx="2217058" cy="13302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13"/>
            <p:cNvSpPr/>
            <p:nvPr/>
          </p:nvSpPr>
          <p:spPr>
            <a:xfrm>
              <a:off x="2964240" y="-3380"/>
              <a:ext cx="2139972" cy="1252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just">
                <a:spcAft>
                  <a:spcPts val="600"/>
                </a:spcAft>
                <a:buFont typeface="Arial" pitchFamily="34" charset="0"/>
                <a:buChar char="•"/>
              </a:pPr>
              <a:r>
                <a:rPr lang="pl-PL" sz="1650" dirty="0" smtClean="0"/>
                <a:t> zorganizuj </a:t>
              </a:r>
              <a:r>
                <a:rPr lang="pl-PL" sz="1650" dirty="0"/>
                <a:t>s</a:t>
              </a:r>
              <a:r>
                <a:rPr lang="pl-PL" sz="1650" dirty="0" smtClean="0"/>
                <a:t>potkania </a:t>
              </a:r>
              <a:r>
                <a:rPr lang="pl-PL" sz="1650" dirty="0"/>
                <a:t>z grupami </a:t>
              </a:r>
              <a:r>
                <a:rPr lang="pl-PL" sz="1650" dirty="0" smtClean="0"/>
                <a:t>partnerów, poznaj ich oczekiwania i wybadaj chęć uczestniczenia w projektach które zamierzasz realizować,  </a:t>
              </a:r>
              <a:endParaRPr lang="pl-PL" sz="1650" dirty="0"/>
            </a:p>
            <a:p>
              <a:pPr lvl="0" algn="just">
                <a:spcAft>
                  <a:spcPts val="600"/>
                </a:spcAft>
                <a:buFont typeface="Arial" pitchFamily="34" charset="0"/>
                <a:buChar char="•"/>
              </a:pPr>
              <a:r>
                <a:rPr lang="pl-PL" sz="1650" dirty="0"/>
                <a:t> </a:t>
              </a:r>
              <a:r>
                <a:rPr lang="pl-PL" sz="1650" dirty="0" smtClean="0"/>
                <a:t>ułatw zawieranie partnerstw między interesariuszami (np</a:t>
              </a:r>
              <a:r>
                <a:rPr lang="pl-PL" sz="1650" dirty="0"/>
                <a:t>. </a:t>
              </a:r>
              <a:r>
                <a:rPr lang="pl-PL" sz="1650" dirty="0" smtClean="0"/>
                <a:t>między przedsiębiorcami – a właścicielami nieruchomości), stwórz program animacji społecznej,</a:t>
              </a:r>
              <a:endParaRPr lang="pl-PL" sz="1650" dirty="0"/>
            </a:p>
            <a:p>
              <a:pPr lvl="0" algn="just">
                <a:spcAft>
                  <a:spcPts val="600"/>
                </a:spcAft>
                <a:buFont typeface="Arial" pitchFamily="34" charset="0"/>
                <a:buChar char="•"/>
              </a:pPr>
              <a:r>
                <a:rPr lang="pl-PL" sz="1650" dirty="0"/>
                <a:t> </a:t>
              </a:r>
              <a:r>
                <a:rPr lang="pl-PL" sz="1650" dirty="0" smtClean="0"/>
                <a:t> zaplanuj działania </a:t>
              </a:r>
              <a:r>
                <a:rPr lang="pl-PL" sz="1650" dirty="0"/>
                <a:t>miękkie (np. zagospodarowanie podwórek we współpracy ze </a:t>
              </a:r>
              <a:r>
                <a:rPr lang="pl-PL" sz="1650" dirty="0" smtClean="0"/>
                <a:t>wspólnotami mieszkaniowymi).</a:t>
              </a:r>
              <a:endParaRPr lang="pl-PL" sz="1650" dirty="0"/>
            </a:p>
          </p:txBody>
        </p:sp>
      </p:grpSp>
      <p:sp>
        <p:nvSpPr>
          <p:cNvPr id="15" name="Strzałka w prawo 14"/>
          <p:cNvSpPr/>
          <p:nvPr/>
        </p:nvSpPr>
        <p:spPr>
          <a:xfrm>
            <a:off x="3995936" y="558924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sp>
        <p:nvSpPr>
          <p:cNvPr id="16" name="Tytuł 1"/>
          <p:cNvSpPr txBox="1">
            <a:spLocks/>
          </p:cNvSpPr>
          <p:nvPr/>
        </p:nvSpPr>
        <p:spPr>
          <a:xfrm>
            <a:off x="467544" y="2924944"/>
            <a:ext cx="8280920" cy="576064"/>
          </a:xfrm>
          <a:prstGeom prst="rect">
            <a:avLst/>
          </a:prstGeom>
        </p:spPr>
        <p:txBody>
          <a:bodyPr vert="horz" lIns="91440" tIns="45720" rIns="91440" bIns="45720" rtlCol="0" anchor="ctr">
            <a:noAutofit/>
          </a:bodyPr>
          <a:lstStyle/>
          <a:p>
            <a:r>
              <a:rPr lang="pl-PL" sz="1700" b="1" dirty="0"/>
              <a:t>Jak </a:t>
            </a:r>
            <a:r>
              <a:rPr lang="pl-PL" sz="1700" b="1" dirty="0" smtClean="0"/>
              <a:t>gmina może pozyskać partnerów lub inicjować partnerstwa</a:t>
            </a:r>
            <a:r>
              <a:rPr lang="pl-PL" sz="1700" b="1" dirty="0"/>
              <a:t>? Przykładowe </a:t>
            </a:r>
            <a:r>
              <a:rPr lang="pl-PL" sz="1700" b="1" dirty="0" smtClean="0"/>
              <a:t>działania</a:t>
            </a:r>
            <a:endParaRPr lang="pl-PL" sz="1700" b="1" dirty="0"/>
          </a:p>
        </p:txBody>
      </p:sp>
      <p:sp>
        <p:nvSpPr>
          <p:cNvPr id="17" name="Tytuł 1"/>
          <p:cNvSpPr>
            <a:spLocks noGrp="1"/>
          </p:cNvSpPr>
          <p:nvPr>
            <p:ph type="title"/>
          </p:nvPr>
        </p:nvSpPr>
        <p:spPr>
          <a:xfrm>
            <a:off x="539552" y="188640"/>
            <a:ext cx="8229600" cy="720080"/>
          </a:xfrm>
        </p:spPr>
        <p:txBody>
          <a:bodyPr>
            <a:normAutofit/>
          </a:bodyPr>
          <a:lstStyle/>
          <a:p>
            <a:pPr algn="l"/>
            <a:r>
              <a:rPr lang="pl-PL" sz="2100" dirty="0" smtClean="0"/>
              <a:t>Sens partnerstw. Przykładowe działania inicjujące partnerstwo.</a:t>
            </a:r>
            <a:endParaRPr lang="pl-PL" sz="2100" dirty="0"/>
          </a:p>
        </p:txBody>
      </p:sp>
    </p:spTree>
    <p:extLst>
      <p:ext uri="{BB962C8B-B14F-4D97-AF65-F5344CB8AC3E}">
        <p14:creationId xmlns:p14="http://schemas.microsoft.com/office/powerpoint/2010/main" val="177675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395536" y="764704"/>
            <a:ext cx="8280920" cy="2016224"/>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lvl="0" algn="just" defTabSz="533400">
              <a:lnSpc>
                <a:spcPct val="90000"/>
              </a:lnSpc>
              <a:spcBef>
                <a:spcPct val="0"/>
              </a:spcBef>
              <a:spcAft>
                <a:spcPct val="35000"/>
              </a:spcAft>
            </a:pPr>
            <a:r>
              <a:rPr lang="pl-PL" sz="1750" b="1" dirty="0" smtClean="0"/>
              <a:t>Partnerstwa </a:t>
            </a:r>
            <a:r>
              <a:rPr lang="pl-PL" sz="1750" b="1" dirty="0"/>
              <a:t>ze wspólnotami mieszkaniowymi. </a:t>
            </a:r>
            <a:r>
              <a:rPr lang="pl-PL" sz="1750" dirty="0"/>
              <a:t>Gmina </a:t>
            </a:r>
            <a:r>
              <a:rPr lang="pl-PL" sz="1750" dirty="0" smtClean="0"/>
              <a:t>może prowadzić różnorodne przedsięwzięcia w partnerstwach ze wspólnotami mieszkaniowymi, oferując wsparcie finansowe, realizację projektów inwestycyjnych lub prowadząc tzw. „działania miękkie”. Gmina może przykładowo zaoferować </a:t>
            </a:r>
            <a:r>
              <a:rPr lang="pl-PL" sz="1750" dirty="0"/>
              <a:t>doradztwo, działania zachęcające do podejmowania działań inwestycyjnych lub remontowych </a:t>
            </a:r>
            <a:r>
              <a:rPr lang="pl-PL" sz="1750" dirty="0" smtClean="0"/>
              <a:t>ze środków wspólnot lub zaoferować im programy </a:t>
            </a:r>
            <a:r>
              <a:rPr lang="pl-PL" sz="1750" dirty="0"/>
              <a:t>wsparcia </a:t>
            </a:r>
            <a:r>
              <a:rPr lang="pl-PL" sz="1750" dirty="0" smtClean="0"/>
              <a:t>finansowego. Wspólnoty mogą zatem prowadzić działania (np. dokonują remontów) przy współudziale finansowym gminy lub wsparciu ze strony gminy o innym charakterze (pozafinansowym).</a:t>
            </a:r>
            <a:endParaRPr lang="pl-PL" sz="1750" dirty="0"/>
          </a:p>
          <a:p>
            <a:pPr lvl="0" algn="ctr" defTabSz="533400">
              <a:lnSpc>
                <a:spcPct val="90000"/>
              </a:lnSpc>
              <a:spcBef>
                <a:spcPct val="0"/>
              </a:spcBef>
              <a:spcAft>
                <a:spcPct val="35000"/>
              </a:spcAft>
            </a:pPr>
            <a:endParaRPr lang="pl-PL" sz="1750" dirty="0"/>
          </a:p>
          <a:p>
            <a:pPr lvl="0" algn="ctr" defTabSz="533400">
              <a:lnSpc>
                <a:spcPct val="90000"/>
              </a:lnSpc>
              <a:spcBef>
                <a:spcPct val="0"/>
              </a:spcBef>
              <a:spcAft>
                <a:spcPct val="35000"/>
              </a:spcAft>
            </a:pPr>
            <a:endParaRPr lang="pl-PL" sz="1750" dirty="0"/>
          </a:p>
          <a:p>
            <a:endParaRPr lang="pl-PL" sz="1750" dirty="0"/>
          </a:p>
        </p:txBody>
      </p:sp>
      <p:sp>
        <p:nvSpPr>
          <p:cNvPr id="10" name="Tytuł 1"/>
          <p:cNvSpPr>
            <a:spLocks noGrp="1"/>
          </p:cNvSpPr>
          <p:nvPr>
            <p:ph type="title"/>
          </p:nvPr>
        </p:nvSpPr>
        <p:spPr>
          <a:xfrm>
            <a:off x="539552" y="188640"/>
            <a:ext cx="8229600" cy="720080"/>
          </a:xfrm>
        </p:spPr>
        <p:txBody>
          <a:bodyPr>
            <a:normAutofit/>
          </a:bodyPr>
          <a:lstStyle/>
          <a:p>
            <a:pPr algn="l"/>
            <a:r>
              <a:rPr lang="pl-PL" sz="2100" dirty="0" smtClean="0"/>
              <a:t>Przykład partnerstwa między gminą a wspólnotami mieszkaniowymi</a:t>
            </a:r>
            <a:endParaRPr lang="pl-PL" sz="2100" dirty="0"/>
          </a:p>
        </p:txBody>
      </p:sp>
      <p:sp>
        <p:nvSpPr>
          <p:cNvPr id="6" name="Prostokąt zaokrąglony 5"/>
          <p:cNvSpPr/>
          <p:nvPr/>
        </p:nvSpPr>
        <p:spPr>
          <a:xfrm>
            <a:off x="395536" y="2852936"/>
            <a:ext cx="8280920" cy="3744416"/>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pl-PL" sz="1650" b="1" dirty="0" smtClean="0"/>
              <a:t>Przykład partnerstwa ze wspólnotami mieszkaniowymi w ramach przedsięwzięcia „Rewitalizacja Dolnego Wrzeszcza w Gdańsku”</a:t>
            </a:r>
          </a:p>
          <a:p>
            <a:pPr algn="just"/>
            <a:r>
              <a:rPr lang="pl-PL" sz="1650" dirty="0" smtClean="0"/>
              <a:t>Rolę partnera wiodącego i koordynatora przedsięwzięcia pełnił Urząd Miejski w Gdańsku, partnerami były wspólnoty mieszkaniowe oraz Towarzystwo Pomocy im. Św. Brata Alberta – Koło Gdańskie. Jednym z projektów była przebudowa i modernizacja elementów budynków przylegających do pasów drogowych, w tym elewacji budynków stanowiących własność wspólnot mieszkaniowych. Wspólnoty, jako partner projektu, miały za zadanie przeprowadzić prace przygotowawcze, opracować dokumentację techniczną oraz pozyskać pozwolenia na budowę. Przebudowy i prace modernizacyjne zostały sfinansowane z Regionalnego Programu Operacyjnego Województwa Pomorskiego.</a:t>
            </a:r>
          </a:p>
          <a:p>
            <a:pPr algn="just"/>
            <a:r>
              <a:rPr lang="pl-PL" sz="1650" dirty="0" smtClean="0"/>
              <a:t>Więcej na ten temat przeczytasz tutaj: </a:t>
            </a:r>
          </a:p>
          <a:p>
            <a:pPr algn="just"/>
            <a:r>
              <a:rPr lang="pl-PL" sz="1650" dirty="0" err="1" smtClean="0">
                <a:hlinkClick r:id="rId2"/>
              </a:rPr>
              <a:t>www.docs.gznk.pl</a:t>
            </a:r>
            <a:r>
              <a:rPr lang="pl-PL" sz="1650" dirty="0" smtClean="0">
                <a:hlinkClick r:id="rId2"/>
              </a:rPr>
              <a:t>/rewitalizacja/</a:t>
            </a:r>
            <a:r>
              <a:rPr lang="pl-PL" sz="1650" dirty="0" err="1" smtClean="0">
                <a:hlinkClick r:id="rId2"/>
              </a:rPr>
              <a:t>gdansk-dolny_wrzeszcz</a:t>
            </a:r>
            <a:r>
              <a:rPr lang="pl-PL" sz="1650" dirty="0" smtClean="0">
                <a:hlinkClick r:id="rId2"/>
              </a:rPr>
              <a:t>/</a:t>
            </a:r>
            <a:r>
              <a:rPr lang="pl-PL" sz="1650" dirty="0" err="1" smtClean="0">
                <a:hlinkClick r:id="rId2"/>
              </a:rPr>
              <a:t>SW_Dolny_Wrzeszcz.pdf</a:t>
            </a:r>
            <a:r>
              <a:rPr lang="pl-PL" sz="1650" dirty="0" smtClean="0"/>
              <a:t> ,(studium wykonalności projektu), oraz tutaj: </a:t>
            </a:r>
            <a:r>
              <a:rPr lang="pl-PL" sz="1650" dirty="0" smtClean="0">
                <a:hlinkClick r:id="rId3"/>
              </a:rPr>
              <a:t>http://www.gdansk.pl/inwestycje-miejskie/Poprawa-jakosci-zycia-i-rewitalizacja,a,47056</a:t>
            </a:r>
            <a:endParaRPr lang="pl-PL" sz="1650" dirty="0" smtClean="0"/>
          </a:p>
          <a:p>
            <a:pPr algn="just"/>
            <a:endParaRPr lang="pl-PL" sz="1650" dirty="0" smtClean="0"/>
          </a:p>
        </p:txBody>
      </p:sp>
    </p:spTree>
    <p:extLst>
      <p:ext uri="{BB962C8B-B14F-4D97-AF65-F5344CB8AC3E}">
        <p14:creationId xmlns:p14="http://schemas.microsoft.com/office/powerpoint/2010/main" val="52433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39552" y="188640"/>
            <a:ext cx="8229600" cy="720080"/>
          </a:xfrm>
        </p:spPr>
        <p:txBody>
          <a:bodyPr>
            <a:normAutofit/>
          </a:bodyPr>
          <a:lstStyle/>
          <a:p>
            <a:pPr algn="l"/>
            <a:r>
              <a:rPr lang="pl-PL" sz="2100" dirty="0" smtClean="0"/>
              <a:t>Przykłady </a:t>
            </a:r>
            <a:r>
              <a:rPr lang="pl-PL" sz="2100" dirty="0" err="1" smtClean="0"/>
              <a:t>partnerstw</a:t>
            </a:r>
            <a:r>
              <a:rPr lang="pl-PL" sz="2100" dirty="0" smtClean="0"/>
              <a:t> między gminą i organizacjami pozarządowymi</a:t>
            </a:r>
            <a:endParaRPr lang="pl-PL" sz="2100" dirty="0"/>
          </a:p>
        </p:txBody>
      </p:sp>
      <p:sp>
        <p:nvSpPr>
          <p:cNvPr id="5" name="Prostokąt zaokrąglony 4"/>
          <p:cNvSpPr/>
          <p:nvPr/>
        </p:nvSpPr>
        <p:spPr>
          <a:xfrm>
            <a:off x="395536" y="764704"/>
            <a:ext cx="8280920" cy="18002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lvl="0" algn="just" defTabSz="533400">
              <a:lnSpc>
                <a:spcPct val="90000"/>
              </a:lnSpc>
              <a:spcBef>
                <a:spcPct val="0"/>
              </a:spcBef>
              <a:spcAft>
                <a:spcPct val="35000"/>
              </a:spcAft>
            </a:pPr>
            <a:r>
              <a:rPr lang="pl-PL" sz="1750" b="1" dirty="0" smtClean="0"/>
              <a:t>Partnerstwa z organizacjami pozarządowymi. </a:t>
            </a:r>
            <a:r>
              <a:rPr lang="pl-PL" sz="1750" dirty="0" smtClean="0"/>
              <a:t>Gmina może powierzyć wykonywanie określonych zadań publicznych organizacjom pozarządowym. Docelowymi adresatami projektu są także mieszkańcy, przedsiębiorcy i inni </a:t>
            </a:r>
            <a:r>
              <a:rPr lang="pl-PL" sz="1750" dirty="0" err="1" smtClean="0"/>
              <a:t>interesariusze</a:t>
            </a:r>
            <a:r>
              <a:rPr lang="pl-PL" sz="1750" dirty="0" smtClean="0"/>
              <a:t>, którzy mogą być włączani do zadań przez organizację pozarządową (operatora projektu). Zasady współpracy między gminą a organizacjami zazwyczaj są określone w Programie współpracy z organizacjami pozarządowymi przyjmowanym uchwałą rady gminy. Poniżej przedstawiono przykład takiego programu.</a:t>
            </a:r>
          </a:p>
          <a:p>
            <a:pPr algn="ctr" defTabSz="533400">
              <a:lnSpc>
                <a:spcPct val="90000"/>
              </a:lnSpc>
              <a:spcBef>
                <a:spcPct val="0"/>
              </a:spcBef>
              <a:spcAft>
                <a:spcPct val="35000"/>
              </a:spcAft>
            </a:pPr>
            <a:r>
              <a:rPr lang="pl-PL" sz="1750" dirty="0" smtClean="0"/>
              <a:t> </a:t>
            </a:r>
            <a:endParaRPr lang="pl-PL" sz="1750" dirty="0"/>
          </a:p>
          <a:p>
            <a:pPr lvl="0" algn="ctr" defTabSz="533400">
              <a:lnSpc>
                <a:spcPct val="90000"/>
              </a:lnSpc>
              <a:spcBef>
                <a:spcPct val="0"/>
              </a:spcBef>
              <a:spcAft>
                <a:spcPct val="35000"/>
              </a:spcAft>
            </a:pPr>
            <a:endParaRPr lang="pl-PL" sz="1750" dirty="0"/>
          </a:p>
          <a:p>
            <a:pPr lvl="0" algn="ctr" defTabSz="533400">
              <a:lnSpc>
                <a:spcPct val="90000"/>
              </a:lnSpc>
              <a:spcBef>
                <a:spcPct val="0"/>
              </a:spcBef>
              <a:spcAft>
                <a:spcPct val="35000"/>
              </a:spcAft>
            </a:pPr>
            <a:endParaRPr lang="pl-PL" sz="1750" dirty="0"/>
          </a:p>
          <a:p>
            <a:endParaRPr lang="pl-PL" sz="1750" dirty="0"/>
          </a:p>
        </p:txBody>
      </p:sp>
      <p:sp>
        <p:nvSpPr>
          <p:cNvPr id="19" name="Prostokąt zaokrąglony 18"/>
          <p:cNvSpPr/>
          <p:nvPr/>
        </p:nvSpPr>
        <p:spPr>
          <a:xfrm>
            <a:off x="395536" y="2708920"/>
            <a:ext cx="8280920" cy="3960440"/>
          </a:xfrm>
          <a:prstGeom prst="roundRect">
            <a:avLst/>
          </a:prstGeom>
        </p:spPr>
        <p:style>
          <a:lnRef idx="2">
            <a:schemeClr val="accent1"/>
          </a:lnRef>
          <a:fillRef idx="1">
            <a:schemeClr val="lt1"/>
          </a:fillRef>
          <a:effectRef idx="0">
            <a:schemeClr val="accent1"/>
          </a:effectRef>
          <a:fontRef idx="minor">
            <a:schemeClr val="dk1"/>
          </a:fontRef>
        </p:style>
        <p:txBody>
          <a:bodyPr/>
          <a:lstStyle/>
          <a:p>
            <a:r>
              <a:rPr lang="pl-PL" sz="1700" b="1" dirty="0" smtClean="0"/>
              <a:t>Wybrane elementy dokumentu „Program współpracy Miasta Łodzi z organizacjami pozarządowymi (…)”</a:t>
            </a:r>
          </a:p>
          <a:p>
            <a:pPr algn="just">
              <a:buFontTx/>
              <a:buChar char="-"/>
            </a:pPr>
            <a:r>
              <a:rPr lang="pl-PL" sz="1700" dirty="0" smtClean="0"/>
              <a:t> miasto może oddawać w użyczenie organizacjom pozarządowym, prowadzącym działalność pożytku publicznego lokale użytkowe, w których organizacje prowadzą lub będą prowadzić działania związane z realizacją priorytetowych zadań miasta określonych w programach i politykach przyjętych odrębnymi uchwałami,</a:t>
            </a:r>
          </a:p>
          <a:p>
            <a:pPr algn="just">
              <a:buFontTx/>
              <a:buChar char="-"/>
            </a:pPr>
            <a:r>
              <a:rPr lang="pl-PL" sz="1700" dirty="0" smtClean="0"/>
              <a:t> miasto może wspierać organizacje pozarządowe finansowo ale również niefinansowo, m.in. poprzez: realizację wspólnych przedsięwzięć, udostępnianie infrastruktury (w tym sal i innych przestrzeni), udział w szkoleniach organizowanych przez te organizacje, pomoc we współpracy z jednostkami organizacyjnymi miasta w ramach działań na rzecz lokalnej społeczności (…). </a:t>
            </a:r>
          </a:p>
          <a:p>
            <a:pPr algn="just">
              <a:buFontTx/>
              <a:buChar char="-"/>
            </a:pPr>
            <a:endParaRPr lang="pl-PL" sz="1700" dirty="0" smtClean="0"/>
          </a:p>
          <a:p>
            <a:r>
              <a:rPr lang="pl-PL" sz="1500" dirty="0" smtClean="0"/>
              <a:t>Więcej przeczytasz tutaj: </a:t>
            </a:r>
            <a:r>
              <a:rPr lang="pl-PL" sz="1500" dirty="0" smtClean="0">
                <a:hlinkClick r:id="rId2"/>
              </a:rPr>
              <a:t>http://bip.uml.lodz.pl/_plik.php?plik=uchwaly/rm/987.PDF&amp;PHPSESSID=03f2318a9f695897b5ab56185aba915f</a:t>
            </a:r>
            <a:endParaRPr lang="pl-PL" sz="1500" dirty="0" smtClean="0"/>
          </a:p>
          <a:p>
            <a:pPr algn="just"/>
            <a:endParaRPr lang="pl-PL" sz="1500" dirty="0" smtClean="0"/>
          </a:p>
          <a:p>
            <a:pPr algn="just"/>
            <a:endParaRPr lang="pl-PL" sz="1650" dirty="0" smtClean="0"/>
          </a:p>
        </p:txBody>
      </p:sp>
    </p:spTree>
    <p:extLst>
      <p:ext uri="{BB962C8B-B14F-4D97-AF65-F5344CB8AC3E}">
        <p14:creationId xmlns:p14="http://schemas.microsoft.com/office/powerpoint/2010/main" val="5363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ymbol zastępczy zawartości 2"/>
          <p:cNvSpPr>
            <a:spLocks noGrp="1"/>
          </p:cNvSpPr>
          <p:nvPr>
            <p:ph idx="1"/>
          </p:nvPr>
        </p:nvSpPr>
        <p:spPr>
          <a:xfrm>
            <a:off x="457200" y="1600200"/>
            <a:ext cx="8229600" cy="4349080"/>
          </a:xfrm>
        </p:spPr>
        <p:txBody>
          <a:bodyPr>
            <a:normAutofit/>
          </a:bodyPr>
          <a:lstStyle/>
          <a:p>
            <a:pPr>
              <a:defRPr/>
            </a:pPr>
            <a:r>
              <a:rPr lang="pl-PL" dirty="0"/>
              <a:t>z</a:t>
            </a:r>
            <a:r>
              <a:rPr lang="pl-PL" dirty="0" smtClean="0"/>
              <a:t>asady </a:t>
            </a:r>
            <a:r>
              <a:rPr lang="pl-PL" dirty="0"/>
              <a:t>opracowania projektów inwestycyjnych i miękkich w programie rewitalizacji,</a:t>
            </a:r>
          </a:p>
          <a:p>
            <a:pPr>
              <a:defRPr/>
            </a:pPr>
            <a:r>
              <a:rPr lang="pl-PL" dirty="0" smtClean="0"/>
              <a:t>sposób </a:t>
            </a:r>
            <a:r>
              <a:rPr lang="pl-PL" dirty="0"/>
              <a:t>przejścia od programu do realizacji projektów rewitalizacji,</a:t>
            </a:r>
          </a:p>
          <a:p>
            <a:pPr>
              <a:defRPr/>
            </a:pPr>
            <a:r>
              <a:rPr lang="pl-PL" dirty="0" smtClean="0"/>
              <a:t>potencjalne </a:t>
            </a:r>
            <a:r>
              <a:rPr lang="pl-PL" dirty="0"/>
              <a:t>źródła finansowania projektów rewitalizacyjnych realizowanych </a:t>
            </a:r>
            <a:r>
              <a:rPr lang="pl-PL" dirty="0" smtClean="0"/>
              <a:t>w </a:t>
            </a:r>
            <a:r>
              <a:rPr lang="pl-PL" dirty="0"/>
              <a:t>Suwałkach,</a:t>
            </a:r>
          </a:p>
          <a:p>
            <a:pPr>
              <a:defRPr/>
            </a:pPr>
            <a:r>
              <a:rPr lang="pl-PL" dirty="0" smtClean="0"/>
              <a:t>monitorowanie </a:t>
            </a:r>
            <a:r>
              <a:rPr lang="pl-PL" dirty="0"/>
              <a:t>rezultatów projektów rewitalizacyjnych,</a:t>
            </a:r>
          </a:p>
          <a:p>
            <a:pPr>
              <a:defRPr/>
            </a:pPr>
            <a:r>
              <a:rPr lang="pl-PL" dirty="0" smtClean="0"/>
              <a:t>możliwe </a:t>
            </a:r>
            <a:r>
              <a:rPr lang="pl-PL" dirty="0"/>
              <a:t>formy uzupełnienia puli projektów w działaniach rewitalizacyjnych </a:t>
            </a:r>
            <a:r>
              <a:rPr lang="pl-PL" dirty="0" smtClean="0"/>
              <a:t>na </a:t>
            </a:r>
            <a:r>
              <a:rPr lang="pl-PL" dirty="0"/>
              <a:t>podstawie wniosków z ewaluacji programu rewitalizacji.</a:t>
            </a:r>
          </a:p>
        </p:txBody>
      </p:sp>
      <p:sp>
        <p:nvSpPr>
          <p:cNvPr id="2" name="Tytuł 1"/>
          <p:cNvSpPr>
            <a:spLocks noGrp="1"/>
          </p:cNvSpPr>
          <p:nvPr>
            <p:ph type="title" idx="4294967295"/>
          </p:nvPr>
        </p:nvSpPr>
        <p:spPr>
          <a:xfrm>
            <a:off x="457200" y="188640"/>
            <a:ext cx="8229600" cy="648072"/>
          </a:xfrm>
        </p:spPr>
        <p:txBody>
          <a:bodyPr/>
          <a:lstStyle/>
          <a:p>
            <a:r>
              <a:rPr lang="pl-PL" altLang="pl-PL" dirty="0" smtClean="0">
                <a:solidFill>
                  <a:schemeClr val="bg1"/>
                </a:solidFill>
              </a:rPr>
              <a:t>Plan prezentacji</a:t>
            </a:r>
            <a:endParaRPr lang="pl-PL" dirty="0">
              <a:solidFill>
                <a:schemeClr val="bg1"/>
              </a:solidFill>
            </a:endParaRPr>
          </a:p>
        </p:txBody>
      </p:sp>
    </p:spTree>
    <p:extLst>
      <p:ext uri="{BB962C8B-B14F-4D97-AF65-F5344CB8AC3E}">
        <p14:creationId xmlns:p14="http://schemas.microsoft.com/office/powerpoint/2010/main" val="3601200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39552" y="188640"/>
            <a:ext cx="8229600" cy="720080"/>
          </a:xfrm>
        </p:spPr>
        <p:txBody>
          <a:bodyPr>
            <a:normAutofit fontScale="90000"/>
          </a:bodyPr>
          <a:lstStyle/>
          <a:p>
            <a:pPr lvl="0" algn="l"/>
            <a:r>
              <a:rPr lang="pl-PL" sz="2400" dirty="0" smtClean="0"/>
              <a:t>Warszawskie Miejsca Aktywności Lojalnej jako przykład partnerstwa z różnymi grupami </a:t>
            </a:r>
            <a:r>
              <a:rPr lang="pl-PL" sz="2400" dirty="0" err="1" smtClean="0"/>
              <a:t>interesariuszy</a:t>
            </a:r>
            <a:r>
              <a:rPr lang="pl-PL" sz="2400" dirty="0" smtClean="0"/>
              <a:t/>
            </a:r>
            <a:br>
              <a:rPr lang="pl-PL" sz="2400" dirty="0" smtClean="0"/>
            </a:br>
            <a:endParaRPr lang="pl-PL" sz="2100" dirty="0"/>
          </a:p>
        </p:txBody>
      </p:sp>
      <p:sp>
        <p:nvSpPr>
          <p:cNvPr id="5" name="Prostokąt zaokrąglony 4"/>
          <p:cNvSpPr/>
          <p:nvPr/>
        </p:nvSpPr>
        <p:spPr>
          <a:xfrm>
            <a:off x="179512" y="836712"/>
            <a:ext cx="8712968" cy="5616624"/>
          </a:xfrm>
          <a:prstGeom prst="roundRect">
            <a:avLst/>
          </a:prstGeom>
        </p:spPr>
        <p:style>
          <a:lnRef idx="2">
            <a:schemeClr val="accent1"/>
          </a:lnRef>
          <a:fillRef idx="1">
            <a:schemeClr val="lt1"/>
          </a:fillRef>
          <a:effectRef idx="0">
            <a:schemeClr val="accent1"/>
          </a:effectRef>
          <a:fontRef idx="minor">
            <a:schemeClr val="dk1"/>
          </a:fontRef>
        </p:style>
        <p:txBody>
          <a:bodyPr/>
          <a:lstStyle/>
          <a:p>
            <a:pPr lvl="0" algn="just" defTabSz="533400">
              <a:lnSpc>
                <a:spcPct val="90000"/>
              </a:lnSpc>
              <a:spcBef>
                <a:spcPct val="0"/>
              </a:spcBef>
              <a:spcAft>
                <a:spcPts val="600"/>
              </a:spcAft>
            </a:pPr>
            <a:r>
              <a:rPr lang="pl-PL" sz="1700" b="1" dirty="0" smtClean="0"/>
              <a:t>Warszawskie Miejsca Aktywności Lojalnej (MAL) </a:t>
            </a:r>
            <a:r>
              <a:rPr lang="pl-PL" sz="1700" dirty="0" smtClean="0"/>
              <a:t>mogą być organizowane we współpracy z różnymi grupami </a:t>
            </a:r>
            <a:r>
              <a:rPr lang="pl-PL" sz="1700" dirty="0" err="1" smtClean="0"/>
              <a:t>interesariuszy</a:t>
            </a:r>
            <a:r>
              <a:rPr lang="pl-PL" sz="1700" dirty="0" smtClean="0"/>
              <a:t>, m.in. z:</a:t>
            </a:r>
          </a:p>
          <a:p>
            <a:pPr lvl="0" algn="just" defTabSz="533400">
              <a:lnSpc>
                <a:spcPct val="90000"/>
              </a:lnSpc>
              <a:spcBef>
                <a:spcPct val="0"/>
              </a:spcBef>
              <a:spcAft>
                <a:spcPts val="600"/>
              </a:spcAft>
              <a:buFont typeface="Arial" pitchFamily="34" charset="0"/>
              <a:buChar char="•"/>
            </a:pPr>
            <a:r>
              <a:rPr lang="pl-PL" sz="1700" dirty="0" smtClean="0"/>
              <a:t> </a:t>
            </a:r>
            <a:r>
              <a:rPr lang="pl-PL" sz="1700" b="1" dirty="0" smtClean="0"/>
              <a:t>lokalnymi</a:t>
            </a:r>
            <a:r>
              <a:rPr lang="pl-PL" sz="1700" dirty="0" smtClean="0"/>
              <a:t> </a:t>
            </a:r>
            <a:r>
              <a:rPr lang="pl-PL" sz="1700" b="1" dirty="0" smtClean="0"/>
              <a:t>przedsiębiorcami</a:t>
            </a:r>
            <a:r>
              <a:rPr lang="pl-PL" sz="1700" dirty="0" smtClean="0"/>
              <a:t>, </a:t>
            </a:r>
          </a:p>
          <a:p>
            <a:pPr lvl="0" algn="just" defTabSz="533400">
              <a:lnSpc>
                <a:spcPct val="90000"/>
              </a:lnSpc>
              <a:spcBef>
                <a:spcPct val="0"/>
              </a:spcBef>
              <a:spcAft>
                <a:spcPts val="600"/>
              </a:spcAft>
              <a:buFont typeface="Arial" pitchFamily="34" charset="0"/>
              <a:buChar char="•"/>
            </a:pPr>
            <a:r>
              <a:rPr lang="pl-PL" sz="1700" b="1" dirty="0" smtClean="0"/>
              <a:t> organizacjami pozarządowymi</a:t>
            </a:r>
            <a:r>
              <a:rPr lang="pl-PL" sz="1700" dirty="0" smtClean="0"/>
              <a:t>, </a:t>
            </a:r>
          </a:p>
          <a:p>
            <a:pPr lvl="0" algn="just" defTabSz="533400">
              <a:lnSpc>
                <a:spcPct val="90000"/>
              </a:lnSpc>
              <a:spcBef>
                <a:spcPct val="0"/>
              </a:spcBef>
              <a:spcAft>
                <a:spcPts val="600"/>
              </a:spcAft>
              <a:buFont typeface="Arial" pitchFamily="34" charset="0"/>
              <a:buChar char="•"/>
            </a:pPr>
            <a:r>
              <a:rPr lang="pl-PL" sz="1700" b="1" dirty="0" smtClean="0"/>
              <a:t> spółdzielniami mieszkaniowymi,</a:t>
            </a:r>
            <a:endParaRPr lang="pl-PL" sz="1700" dirty="0" smtClean="0"/>
          </a:p>
          <a:p>
            <a:pPr lvl="0" algn="just" defTabSz="533400">
              <a:lnSpc>
                <a:spcPct val="90000"/>
              </a:lnSpc>
              <a:spcBef>
                <a:spcPct val="0"/>
              </a:spcBef>
              <a:spcAft>
                <a:spcPts val="600"/>
              </a:spcAft>
              <a:buFont typeface="Arial" pitchFamily="34" charset="0"/>
              <a:buChar char="•"/>
            </a:pPr>
            <a:r>
              <a:rPr lang="pl-PL" sz="1700" b="1" dirty="0" smtClean="0"/>
              <a:t> instytucjami publicznymi</a:t>
            </a:r>
            <a:r>
              <a:rPr lang="pl-PL" sz="1700" dirty="0" smtClean="0"/>
              <a:t> (bibliotekami, domami kultury, szkoły, ośrodki pomocy społecznej).</a:t>
            </a:r>
          </a:p>
          <a:p>
            <a:pPr lvl="0" algn="just" defTabSz="533400">
              <a:lnSpc>
                <a:spcPct val="90000"/>
              </a:lnSpc>
              <a:spcBef>
                <a:spcPct val="0"/>
              </a:spcBef>
              <a:spcAft>
                <a:spcPts val="600"/>
              </a:spcAft>
            </a:pPr>
            <a:r>
              <a:rPr lang="pl-PL" sz="1700" dirty="0" smtClean="0"/>
              <a:t>Miejscami Aktywności Lokalnej mogą stać się różnorodne miejsca - kawiarnie, lokale udostępnianie przez przedsiębiorców, prywatne teatry, siedziby organizacji pozarządowych i wiele innych. Kluczowe jest przeznaczenie lokalu na cele społeczne,  stworzenie miejsca, które sprzyja nawiązywaniu relacji, aktywnemu spędzaniu czasu, realizowaniu pomysłów mieszkańców. MAL nieodpłatnie udostępniają mieszkańcom sprzęt i przestrzeń potrzebną do działań, organizują rozmaitego rodzaju spotkania, szkolenia, warsztaty, wydarzenia kulturalne. Jednym z rodzajów MAL są </a:t>
            </a:r>
            <a:r>
              <a:rPr lang="pl-PL" sz="1700" b="1" dirty="0" smtClean="0"/>
              <a:t>domy sąsiedzkie</a:t>
            </a:r>
            <a:r>
              <a:rPr lang="pl-PL" sz="1700" dirty="0" smtClean="0"/>
              <a:t>, których głównym celem działania jest wspieranie działań lokalnych oraz integracja sąsiedzka. W domach sąsiedzkich mieszkańcy są gospodarzami lub współgospodarzami (wraz z pracownikami organizacji prowadzącej dom sąsiedzki). Mogą tam być organizowane m.in. spotkania integracyjne, czy sąsiedzkie warsztaty i szkolenia, podczas których mieszkańcy uczą się nawzajem od siebie nowych rzeczy. Przykład działania takiego domu sąsiedzkiego został opisany na kolejnym slajdzie. Natomiast więcej na temat Warszawskich Miejsc Aktywności Lokalnych przeczytasz tutaj: </a:t>
            </a:r>
            <a:r>
              <a:rPr lang="pl-PL" sz="1700" dirty="0" smtClean="0">
                <a:hlinkClick r:id="rId2"/>
              </a:rPr>
              <a:t>https://inicjatywa.um.warszawa.pl/siecmal</a:t>
            </a:r>
            <a:r>
              <a:rPr lang="pl-PL" sz="1700" dirty="0" smtClean="0"/>
              <a:t> </a:t>
            </a:r>
          </a:p>
        </p:txBody>
      </p:sp>
    </p:spTree>
    <p:extLst>
      <p:ext uri="{BB962C8B-B14F-4D97-AF65-F5344CB8AC3E}">
        <p14:creationId xmlns:p14="http://schemas.microsoft.com/office/powerpoint/2010/main" val="36660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39552" y="188640"/>
            <a:ext cx="8229600" cy="720080"/>
          </a:xfrm>
        </p:spPr>
        <p:txBody>
          <a:bodyPr>
            <a:normAutofit fontScale="90000"/>
          </a:bodyPr>
          <a:lstStyle/>
          <a:p>
            <a:pPr lvl="0" algn="l"/>
            <a:r>
              <a:rPr lang="pl-PL" sz="2400" dirty="0" smtClean="0"/>
              <a:t>Dom sąsiedzki Paca 40, jako przykład partnerstwa miasta z organizacjami pozarządowymi</a:t>
            </a:r>
            <a:endParaRPr lang="pl-PL" sz="2100" dirty="0"/>
          </a:p>
        </p:txBody>
      </p:sp>
      <p:sp>
        <p:nvSpPr>
          <p:cNvPr id="5" name="Prostokąt zaokrąglony 4"/>
          <p:cNvSpPr/>
          <p:nvPr/>
        </p:nvSpPr>
        <p:spPr>
          <a:xfrm>
            <a:off x="179512" y="980728"/>
            <a:ext cx="8640960" cy="5616624"/>
          </a:xfrm>
          <a:prstGeom prst="roundRect">
            <a:avLst/>
          </a:prstGeom>
        </p:spPr>
        <p:style>
          <a:lnRef idx="2">
            <a:schemeClr val="accent1"/>
          </a:lnRef>
          <a:fillRef idx="1">
            <a:schemeClr val="lt1"/>
          </a:fillRef>
          <a:effectRef idx="0">
            <a:schemeClr val="accent1"/>
          </a:effectRef>
          <a:fontRef idx="minor">
            <a:schemeClr val="dk1"/>
          </a:fontRef>
        </p:style>
        <p:txBody>
          <a:bodyPr/>
          <a:lstStyle/>
          <a:p>
            <a:pPr lvl="0" algn="just" defTabSz="533400">
              <a:lnSpc>
                <a:spcPct val="90000"/>
              </a:lnSpc>
              <a:spcBef>
                <a:spcPct val="0"/>
              </a:spcBef>
              <a:spcAft>
                <a:spcPts val="600"/>
              </a:spcAft>
            </a:pPr>
            <a:r>
              <a:rPr lang="pl-PL" sz="1750" b="1" dirty="0" smtClean="0"/>
              <a:t>Centrum społeczne Paca 40 </a:t>
            </a:r>
            <a:r>
              <a:rPr lang="pl-PL" sz="1750" dirty="0" smtClean="0"/>
              <a:t>w Warszawie funkcjonuje jako dom sąsiedzki. Administrowane jest przez dwie organizacje (Stowarzyszenie Centrum Wspierania Aktywności Lokalnej CAL oraz Fundację Rodzina). Działalność Centrum finansowana jest ze środków tych organizacji oraz ze środków m.st. Warszawy (w ramach grantu przyznanego w otwartym konkursie ofert).</a:t>
            </a:r>
          </a:p>
          <a:p>
            <a:pPr lvl="0" algn="just" defTabSz="533400">
              <a:lnSpc>
                <a:spcPct val="90000"/>
              </a:lnSpc>
              <a:spcBef>
                <a:spcPct val="0"/>
              </a:spcBef>
              <a:spcAft>
                <a:spcPts val="600"/>
              </a:spcAft>
            </a:pPr>
            <a:r>
              <a:rPr lang="pl-PL" sz="1750" dirty="0" smtClean="0"/>
              <a:t>W Centrum Paca 40 mieszkańcy mogą wziąć udział w bezpłatnych zajęciach i wydarzeniach prowadzonych przez innych mieszkańców oraz organizacje pozarządowe. Mogą również sami zorganizować spotkanie lub projekt (Centrum udostępnia przestrzeń, sprzęt oraz pomaga zorganizować wydarzenie). Ponadto Centrum regularnie organizuje konkursy dla mieszkańców, w ramach których przyznawane są </a:t>
            </a:r>
            <a:r>
              <a:rPr lang="pl-PL" sz="1750" dirty="0" err="1" smtClean="0"/>
              <a:t>minigranty</a:t>
            </a:r>
            <a:r>
              <a:rPr lang="pl-PL" sz="1750" dirty="0" smtClean="0"/>
              <a:t> na wybrane projekty.</a:t>
            </a:r>
          </a:p>
          <a:p>
            <a:pPr lvl="0" algn="just" defTabSz="533400">
              <a:lnSpc>
                <a:spcPct val="90000"/>
              </a:lnSpc>
              <a:spcBef>
                <a:spcPct val="0"/>
              </a:spcBef>
              <a:spcAft>
                <a:spcPts val="600"/>
              </a:spcAft>
            </a:pPr>
            <a:r>
              <a:rPr lang="pl-PL" sz="1750" dirty="0" smtClean="0"/>
              <a:t>Wydarzenia odbywające się w Centrum Paca 40 mają bardzo zróżnicowany charakter. Do tej pory zorganizowano między innymi: warsztaty fotograficzne dla gimnazjalistów, warsztaty samopomocy z użyciem technik refleksologii, warsztaty dla babć na temat zabawy z wnukami, indywidualne konsultacje psychologiczne, wykłady dotyczące zdrowego odżywiania, sesje </a:t>
            </a:r>
            <a:r>
              <a:rPr lang="pl-PL" sz="1750" dirty="0" err="1" smtClean="0"/>
              <a:t>coachingowe</a:t>
            </a:r>
            <a:r>
              <a:rPr lang="pl-PL" sz="1750" dirty="0" smtClean="0"/>
              <a:t> i wiele innych.  </a:t>
            </a:r>
          </a:p>
          <a:p>
            <a:pPr lvl="0" algn="just" defTabSz="533400">
              <a:lnSpc>
                <a:spcPct val="90000"/>
              </a:lnSpc>
              <a:spcBef>
                <a:spcPct val="0"/>
              </a:spcBef>
              <a:spcAft>
                <a:spcPts val="600"/>
              </a:spcAft>
            </a:pPr>
            <a:endParaRPr lang="pl-PL" sz="1750" dirty="0" smtClean="0"/>
          </a:p>
          <a:p>
            <a:pPr lvl="0" algn="just" defTabSz="533400">
              <a:lnSpc>
                <a:spcPct val="90000"/>
              </a:lnSpc>
              <a:spcBef>
                <a:spcPct val="0"/>
              </a:spcBef>
              <a:spcAft>
                <a:spcPts val="600"/>
              </a:spcAft>
            </a:pPr>
            <a:r>
              <a:rPr lang="pl-PL" sz="1750" dirty="0" smtClean="0"/>
              <a:t>Więcej na temat zasad i możliwości tworzenia domów sąsiedzkich przeczytasz tutaj: </a:t>
            </a:r>
            <a:r>
              <a:rPr lang="pl-PL" sz="1750" dirty="0" smtClean="0">
                <a:hlinkClick r:id="rId2"/>
              </a:rPr>
              <a:t>https://inicjatywa.um.warszawa.pl/aktualnosci/wydarzenia/jak-stworzy-dom-s-siedzki</a:t>
            </a:r>
            <a:endParaRPr lang="pl-PL" sz="1750" dirty="0"/>
          </a:p>
          <a:p>
            <a:pPr lvl="0" algn="just" defTabSz="533400">
              <a:lnSpc>
                <a:spcPct val="90000"/>
              </a:lnSpc>
              <a:spcBef>
                <a:spcPct val="0"/>
              </a:spcBef>
              <a:spcAft>
                <a:spcPts val="600"/>
              </a:spcAft>
            </a:pPr>
            <a:endParaRPr lang="pl-PL" sz="1750" dirty="0" smtClean="0"/>
          </a:p>
        </p:txBody>
      </p:sp>
    </p:spTree>
    <p:extLst>
      <p:ext uri="{BB962C8B-B14F-4D97-AF65-F5344CB8AC3E}">
        <p14:creationId xmlns:p14="http://schemas.microsoft.com/office/powerpoint/2010/main" val="332527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23528" y="2852936"/>
          <a:ext cx="856895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ytuł 1"/>
          <p:cNvSpPr>
            <a:spLocks noGrp="1"/>
          </p:cNvSpPr>
          <p:nvPr>
            <p:ph type="title"/>
          </p:nvPr>
        </p:nvSpPr>
        <p:spPr>
          <a:xfrm>
            <a:off x="539552" y="0"/>
            <a:ext cx="8229600" cy="1008112"/>
          </a:xfrm>
        </p:spPr>
        <p:txBody>
          <a:bodyPr>
            <a:normAutofit/>
          </a:bodyPr>
          <a:lstStyle/>
          <a:p>
            <a:pPr algn="l"/>
            <a:r>
              <a:rPr lang="pl-PL" sz="2100" dirty="0" smtClean="0"/>
              <a:t>Proces budowania </a:t>
            </a:r>
            <a:r>
              <a:rPr lang="pl-PL" sz="2100" dirty="0" err="1" smtClean="0"/>
              <a:t>partnerstw</a:t>
            </a:r>
            <a:r>
              <a:rPr lang="pl-PL" sz="2100" dirty="0" smtClean="0"/>
              <a:t> z mieszkańcami na przykładzie </a:t>
            </a:r>
            <a:br>
              <a:rPr lang="pl-PL" sz="2100" dirty="0" smtClean="0"/>
            </a:br>
            <a:r>
              <a:rPr lang="pl-PL" sz="2100" dirty="0" smtClean="0"/>
              <a:t>Łódzkiego Programu Animacyjnego  </a:t>
            </a:r>
            <a:endParaRPr lang="pl-PL" sz="2100" dirty="0"/>
          </a:p>
        </p:txBody>
      </p:sp>
      <p:sp>
        <p:nvSpPr>
          <p:cNvPr id="5" name="Prostokąt zaokrąglony 4"/>
          <p:cNvSpPr/>
          <p:nvPr/>
        </p:nvSpPr>
        <p:spPr>
          <a:xfrm>
            <a:off x="323528" y="836712"/>
            <a:ext cx="8280920" cy="1512168"/>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lvl="0" algn="just" defTabSz="533400">
              <a:lnSpc>
                <a:spcPct val="90000"/>
              </a:lnSpc>
              <a:spcBef>
                <a:spcPct val="0"/>
              </a:spcBef>
              <a:spcAft>
                <a:spcPct val="35000"/>
              </a:spcAft>
            </a:pPr>
            <a:r>
              <a:rPr lang="pl-PL" sz="1700" b="1" dirty="0" smtClean="0">
                <a:solidFill>
                  <a:schemeClr val="tx1"/>
                </a:solidFill>
              </a:rPr>
              <a:t>Partnerstwa z mieszkańcami. </a:t>
            </a:r>
            <a:r>
              <a:rPr lang="pl-PL" sz="1700" dirty="0" smtClean="0">
                <a:solidFill>
                  <a:schemeClr val="tx1"/>
                </a:solidFill>
              </a:rPr>
              <a:t>W </a:t>
            </a:r>
            <a:r>
              <a:rPr lang="pl-PL" sz="1700" dirty="0">
                <a:solidFill>
                  <a:schemeClr val="tx1"/>
                </a:solidFill>
              </a:rPr>
              <a:t>odróżnieniu od innych </a:t>
            </a:r>
            <a:r>
              <a:rPr lang="pl-PL" sz="1700" dirty="0" err="1">
                <a:solidFill>
                  <a:schemeClr val="tx1"/>
                </a:solidFill>
              </a:rPr>
              <a:t>interesariuszy</a:t>
            </a:r>
            <a:r>
              <a:rPr lang="pl-PL" sz="1700" dirty="0" smtClean="0">
                <a:solidFill>
                  <a:schemeClr val="tx1"/>
                </a:solidFill>
              </a:rPr>
              <a:t> (</a:t>
            </a:r>
            <a:r>
              <a:rPr lang="pl-PL" sz="1700" dirty="0">
                <a:solidFill>
                  <a:schemeClr val="tx1"/>
                </a:solidFill>
              </a:rPr>
              <a:t>którzy już na wstępie mają określoną formę organizacyjną i uświadomione interesy lub cele</a:t>
            </a:r>
            <a:r>
              <a:rPr lang="pl-PL" sz="1700" dirty="0" smtClean="0">
                <a:solidFill>
                  <a:schemeClr val="tx1"/>
                </a:solidFill>
              </a:rPr>
              <a:t>) mieszkańcy, aby zrozumieć swoje oczekiwania i potrzeby, </a:t>
            </a:r>
            <a:r>
              <a:rPr lang="pl-PL" sz="1700" dirty="0">
                <a:solidFill>
                  <a:schemeClr val="tx1"/>
                </a:solidFill>
              </a:rPr>
              <a:t>najczęściej </a:t>
            </a:r>
            <a:r>
              <a:rPr lang="pl-PL" sz="1700" dirty="0" smtClean="0">
                <a:solidFill>
                  <a:schemeClr val="tx1"/>
                </a:solidFill>
              </a:rPr>
              <a:t>muszą </a:t>
            </a:r>
            <a:r>
              <a:rPr lang="pl-PL" sz="1700" dirty="0">
                <a:solidFill>
                  <a:schemeClr val="tx1"/>
                </a:solidFill>
              </a:rPr>
              <a:t>dopiero </a:t>
            </a:r>
            <a:r>
              <a:rPr lang="pl-PL" sz="1700" dirty="0" smtClean="0">
                <a:solidFill>
                  <a:schemeClr val="tx1"/>
                </a:solidFill>
              </a:rPr>
              <a:t>poczuć </a:t>
            </a:r>
            <a:r>
              <a:rPr lang="pl-PL" sz="1700" dirty="0">
                <a:solidFill>
                  <a:schemeClr val="tx1"/>
                </a:solidFill>
              </a:rPr>
              <a:t>się wspólnotą. </a:t>
            </a:r>
            <a:r>
              <a:rPr lang="pl-PL" sz="1700" dirty="0" smtClean="0">
                <a:solidFill>
                  <a:schemeClr val="tx1"/>
                </a:solidFill>
              </a:rPr>
              <a:t>Pomocne może okazać się stworzenie PROGRAMU ANIMACJI SPOŁECZNEJ, w którym zaplanujemy działania ułatwiające mieszkańcom organizowanie się oraz współdziałanie z podmiotami działającym na ich rzecz.</a:t>
            </a:r>
          </a:p>
        </p:txBody>
      </p:sp>
      <p:sp>
        <p:nvSpPr>
          <p:cNvPr id="6" name="pole tekstowe 5"/>
          <p:cNvSpPr txBox="1"/>
          <p:nvPr/>
        </p:nvSpPr>
        <p:spPr>
          <a:xfrm>
            <a:off x="1223120" y="6165304"/>
            <a:ext cx="7920880" cy="761747"/>
          </a:xfrm>
          <a:prstGeom prst="rect">
            <a:avLst/>
          </a:prstGeom>
          <a:noFill/>
        </p:spPr>
        <p:txBody>
          <a:bodyPr wrap="square" rtlCol="0">
            <a:spAutoFit/>
          </a:bodyPr>
          <a:lstStyle/>
          <a:p>
            <a:r>
              <a:rPr lang="pl-PL" sz="1450" dirty="0" smtClean="0"/>
              <a:t>Więcej o tym programie przeczytasz tutaj: </a:t>
            </a:r>
            <a:r>
              <a:rPr lang="pl-PL" sz="1450" dirty="0" smtClean="0">
                <a:hlinkClick r:id="rId8"/>
              </a:rPr>
              <a:t>http://centrumwiedzy.org/wp-content/uploads/2016/10/PILOTA%C5%BB-%C5%81%C3%93D%C5%B9-I-RAPORT-KO%C5%83COWY-PROGRAM-ANIMACJI-SPO%C5%81ECZNEJ.pdf</a:t>
            </a:r>
            <a:r>
              <a:rPr lang="pl-PL" sz="1450" dirty="0" smtClean="0"/>
              <a:t> </a:t>
            </a:r>
            <a:endParaRPr lang="pl-PL" sz="1450" dirty="0"/>
          </a:p>
        </p:txBody>
      </p:sp>
      <p:sp>
        <p:nvSpPr>
          <p:cNvPr id="8" name="Prostokąt zaokrąglony 7"/>
          <p:cNvSpPr/>
          <p:nvPr/>
        </p:nvSpPr>
        <p:spPr>
          <a:xfrm>
            <a:off x="251520" y="2492896"/>
            <a:ext cx="8640960" cy="432048"/>
          </a:xfrm>
          <a:prstGeom prst="roundRect">
            <a:avLst/>
          </a:prstGeom>
        </p:spPr>
        <p:style>
          <a:lnRef idx="2">
            <a:schemeClr val="accent1"/>
          </a:lnRef>
          <a:fillRef idx="1">
            <a:schemeClr val="lt1"/>
          </a:fillRef>
          <a:effectRef idx="0">
            <a:schemeClr val="accent1"/>
          </a:effectRef>
          <a:fontRef idx="minor">
            <a:schemeClr val="dk1"/>
          </a:fontRef>
        </p:style>
        <p:txBody>
          <a:bodyPr/>
          <a:lstStyle/>
          <a:p>
            <a:r>
              <a:rPr lang="pl-PL" sz="1550" b="1" dirty="0" smtClean="0"/>
              <a:t>Sposób budowania programu animacji społecznej, na przykładzie Łódzkiego Programu Animacyjnego.</a:t>
            </a:r>
            <a:endParaRPr lang="pl-PL" sz="1550" b="1" dirty="0"/>
          </a:p>
        </p:txBody>
      </p:sp>
    </p:spTree>
    <p:extLst>
      <p:ext uri="{BB962C8B-B14F-4D97-AF65-F5344CB8AC3E}">
        <p14:creationId xmlns:p14="http://schemas.microsoft.com/office/powerpoint/2010/main" val="101006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5521" y="-1587"/>
            <a:ext cx="8229600" cy="1143000"/>
          </a:xfrm>
        </p:spPr>
        <p:txBody>
          <a:bodyPr>
            <a:normAutofit/>
          </a:bodyPr>
          <a:lstStyle/>
          <a:p>
            <a:r>
              <a:rPr lang="pl-PL" dirty="0">
                <a:solidFill>
                  <a:schemeClr val="bg1"/>
                </a:solidFill>
              </a:rPr>
              <a:t>Co powinna zrobić gmina, by sformalizować partnerstwo?</a:t>
            </a:r>
          </a:p>
        </p:txBody>
      </p:sp>
      <p:sp>
        <p:nvSpPr>
          <p:cNvPr id="3" name="Symbol zastępczy zawartości 2"/>
          <p:cNvSpPr>
            <a:spLocks noGrp="1"/>
          </p:cNvSpPr>
          <p:nvPr>
            <p:ph idx="1"/>
          </p:nvPr>
        </p:nvSpPr>
        <p:spPr>
          <a:xfrm>
            <a:off x="539552" y="1412776"/>
            <a:ext cx="8229600" cy="4525963"/>
          </a:xfrm>
        </p:spPr>
        <p:txBody>
          <a:bodyPr>
            <a:normAutofit fontScale="70000" lnSpcReduction="20000"/>
          </a:bodyPr>
          <a:lstStyle/>
          <a:p>
            <a:pPr lvl="0">
              <a:lnSpc>
                <a:spcPct val="120000"/>
              </a:lnSpc>
              <a:buFont typeface="Wingdings" panose="05000000000000000000" pitchFamily="2" charset="2"/>
              <a:buChar char="q"/>
            </a:pPr>
            <a:r>
              <a:rPr lang="pl-PL" dirty="0"/>
              <a:t>ogłosić otwarty nabór partnerów</a:t>
            </a:r>
          </a:p>
          <a:p>
            <a:pPr lvl="0">
              <a:lnSpc>
                <a:spcPct val="120000"/>
              </a:lnSpc>
              <a:buFont typeface="Wingdings" panose="05000000000000000000" pitchFamily="2" charset="2"/>
              <a:buChar char="q"/>
            </a:pPr>
            <a:r>
              <a:rPr lang="pl-PL" dirty="0"/>
              <a:t>przy wyborze uwzględnić kryteria takie jak: zgodność celów partnera z celami projektu, deklarowany wkład potencjalnego partnera, doświadczenie partnera</a:t>
            </a:r>
          </a:p>
          <a:p>
            <a:pPr lvl="0">
              <a:lnSpc>
                <a:spcPct val="120000"/>
              </a:lnSpc>
              <a:buFont typeface="Wingdings" panose="05000000000000000000" pitchFamily="2" charset="2"/>
              <a:buChar char="q"/>
            </a:pPr>
            <a:r>
              <a:rPr lang="pl-PL" dirty="0"/>
              <a:t>publicznie ogłosić wyniki naboru</a:t>
            </a:r>
          </a:p>
          <a:p>
            <a:pPr lvl="0">
              <a:lnSpc>
                <a:spcPct val="120000"/>
              </a:lnSpc>
              <a:buFont typeface="Wingdings" panose="05000000000000000000" pitchFamily="2" charset="2"/>
              <a:buChar char="q"/>
            </a:pPr>
            <a:r>
              <a:rPr lang="pl-PL" dirty="0"/>
              <a:t>zawrzeć pisemną umowę lub porozumienie, które określałoby precyzyjne zasady zarządzania finansami, w tym przepływy finansowe i rozliczanie środków partnera</a:t>
            </a:r>
          </a:p>
          <a:p>
            <a:pPr lvl="0">
              <a:lnSpc>
                <a:spcPct val="120000"/>
              </a:lnSpc>
              <a:buFont typeface="Wingdings" panose="05000000000000000000" pitchFamily="2" charset="2"/>
              <a:buChar char="q"/>
            </a:pPr>
            <a:r>
              <a:rPr lang="pl-PL" dirty="0"/>
              <a:t>wspólnie z partnerem wypracować wniosek o dofinansowanie</a:t>
            </a:r>
          </a:p>
          <a:p>
            <a:pPr lvl="0">
              <a:lnSpc>
                <a:spcPct val="120000"/>
              </a:lnSpc>
              <a:buFont typeface="Wingdings" panose="05000000000000000000" pitchFamily="2" charset="2"/>
              <a:buChar char="q"/>
            </a:pPr>
            <a:r>
              <a:rPr lang="pl-PL" dirty="0"/>
              <a:t>po otrzymaniu dofinansowania podpisać umowę (to partner wiodący staje się stroną umowy i beneficjentem)</a:t>
            </a:r>
          </a:p>
          <a:p>
            <a:pPr lvl="0">
              <a:lnSpc>
                <a:spcPct val="120000"/>
              </a:lnSpc>
              <a:buFont typeface="Wingdings" panose="05000000000000000000" pitchFamily="2" charset="2"/>
              <a:buChar char="q"/>
            </a:pPr>
            <a:r>
              <a:rPr lang="pl-PL" dirty="0"/>
              <a:t>wspólnie realizować projekt i wspólnie nim zarządzać</a:t>
            </a:r>
          </a:p>
        </p:txBody>
      </p:sp>
    </p:spTree>
    <p:extLst>
      <p:ext uri="{BB962C8B-B14F-4D97-AF65-F5344CB8AC3E}">
        <p14:creationId xmlns:p14="http://schemas.microsoft.com/office/powerpoint/2010/main" val="3581413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schemeClr val="bg1"/>
                </a:solidFill>
              </a:rPr>
              <a:t>Co powinna zrobić gmina, by sformalizować partnerstwo? Komentarz</a:t>
            </a:r>
          </a:p>
        </p:txBody>
      </p:sp>
      <p:graphicFrame>
        <p:nvGraphicFramePr>
          <p:cNvPr id="4" name="Symbol zastępczy zawartości 3"/>
          <p:cNvGraphicFramePr>
            <a:graphicFrameLocks noGrp="1"/>
          </p:cNvGraphicFramePr>
          <p:nvPr>
            <p:ph idx="1"/>
            <p:extLst/>
          </p:nvPr>
        </p:nvGraphicFramePr>
        <p:xfrm>
          <a:off x="628650" y="1825229"/>
          <a:ext cx="7886700" cy="4351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ole tekstowe 5"/>
          <p:cNvSpPr txBox="1"/>
          <p:nvPr/>
        </p:nvSpPr>
        <p:spPr>
          <a:xfrm>
            <a:off x="628650" y="2491408"/>
            <a:ext cx="2392846" cy="646331"/>
          </a:xfrm>
          <a:prstGeom prst="rect">
            <a:avLst/>
          </a:prstGeom>
          <a:noFill/>
        </p:spPr>
        <p:txBody>
          <a:bodyPr wrap="square" rtlCol="0">
            <a:spAutoFit/>
          </a:bodyPr>
          <a:lstStyle/>
          <a:p>
            <a:pPr marL="285750" indent="-285750">
              <a:buFont typeface="Wingdings" panose="05000000000000000000" pitchFamily="2" charset="2"/>
              <a:buChar char="q"/>
            </a:pPr>
            <a:r>
              <a:rPr lang="pl-PL" dirty="0"/>
              <a:t>ogłosić otwarty nabór partnerów</a:t>
            </a:r>
          </a:p>
        </p:txBody>
      </p:sp>
      <p:sp>
        <p:nvSpPr>
          <p:cNvPr id="7" name="pole tekstowe 6"/>
          <p:cNvSpPr txBox="1"/>
          <p:nvPr/>
        </p:nvSpPr>
        <p:spPr>
          <a:xfrm>
            <a:off x="628650" y="4518991"/>
            <a:ext cx="2392846" cy="923330"/>
          </a:xfrm>
          <a:prstGeom prst="rect">
            <a:avLst/>
          </a:prstGeom>
          <a:noFill/>
        </p:spPr>
        <p:txBody>
          <a:bodyPr wrap="square" rtlCol="0">
            <a:spAutoFit/>
          </a:bodyPr>
          <a:lstStyle/>
          <a:p>
            <a:pPr marL="285750" indent="-285750">
              <a:buFont typeface="Wingdings" panose="05000000000000000000" pitchFamily="2" charset="2"/>
              <a:buChar char="q"/>
            </a:pPr>
            <a:r>
              <a:rPr lang="pl-PL" dirty="0"/>
              <a:t>wspólnie realizować projekt i wspólnie nim zarządzać</a:t>
            </a:r>
          </a:p>
        </p:txBody>
      </p:sp>
    </p:spTree>
    <p:extLst>
      <p:ext uri="{BB962C8B-B14F-4D97-AF65-F5344CB8AC3E}">
        <p14:creationId xmlns:p14="http://schemas.microsoft.com/office/powerpoint/2010/main" val="98884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0"/>
            <a:ext cx="7886700" cy="1120775"/>
          </a:xfrm>
        </p:spPr>
        <p:txBody>
          <a:bodyPr>
            <a:normAutofit/>
          </a:bodyPr>
          <a:lstStyle/>
          <a:p>
            <a:r>
              <a:rPr lang="pl-PL" dirty="0">
                <a:solidFill>
                  <a:schemeClr val="bg1"/>
                </a:solidFill>
              </a:rPr>
              <a:t>Przykładowe projekty partnerskie w ramach rewitalizacji</a:t>
            </a:r>
            <a:br>
              <a:rPr lang="pl-PL" dirty="0">
                <a:solidFill>
                  <a:schemeClr val="bg1"/>
                </a:solidFill>
              </a:rPr>
            </a:br>
            <a:r>
              <a:rPr lang="pl-PL" dirty="0">
                <a:solidFill>
                  <a:schemeClr val="bg1"/>
                </a:solidFill>
              </a:rPr>
              <a:t>Punkt informacyjny tworzony przez organizacje w partnerstwie</a:t>
            </a:r>
            <a:br>
              <a:rPr lang="pl-PL" dirty="0">
                <a:solidFill>
                  <a:schemeClr val="bg1"/>
                </a:solidFill>
              </a:rPr>
            </a:br>
            <a:endParaRPr lang="pl-PL" dirty="0">
              <a:solidFill>
                <a:schemeClr val="bg1"/>
              </a:solidFill>
            </a:endParaRPr>
          </a:p>
        </p:txBody>
      </p:sp>
      <p:graphicFrame>
        <p:nvGraphicFramePr>
          <p:cNvPr id="4" name="Symbol zastępczy zawartości 3"/>
          <p:cNvGraphicFramePr>
            <a:graphicFrameLocks noGrp="1"/>
          </p:cNvGraphicFramePr>
          <p:nvPr>
            <p:ph idx="1"/>
            <p:extLst/>
          </p:nvPr>
        </p:nvGraphicFramePr>
        <p:xfrm>
          <a:off x="257175" y="1271588"/>
          <a:ext cx="8258175" cy="49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628650" y="3369714"/>
            <a:ext cx="3176174" cy="300082"/>
          </a:xfrm>
          <a:prstGeom prst="rect">
            <a:avLst/>
          </a:prstGeom>
          <a:noFill/>
        </p:spPr>
        <p:txBody>
          <a:bodyPr wrap="square" rtlCol="0">
            <a:spAutoFit/>
          </a:bodyPr>
          <a:lstStyle/>
          <a:p>
            <a:r>
              <a:rPr lang="pl-PL" sz="1350" dirty="0"/>
              <a:t>Źródło: </a:t>
            </a:r>
            <a:r>
              <a:rPr lang="pl-PL" sz="1350" dirty="0">
                <a:hlinkClick r:id="rId7"/>
              </a:rPr>
              <a:t>http://www.lokietka5.pl/</a:t>
            </a:r>
            <a:r>
              <a:rPr lang="pl-PL" sz="1350" dirty="0"/>
              <a:t> </a:t>
            </a:r>
          </a:p>
        </p:txBody>
      </p:sp>
    </p:spTree>
    <p:extLst>
      <p:ext uri="{BB962C8B-B14F-4D97-AF65-F5344CB8AC3E}">
        <p14:creationId xmlns:p14="http://schemas.microsoft.com/office/powerpoint/2010/main" val="301933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32618"/>
            <a:ext cx="7886700" cy="1120775"/>
          </a:xfrm>
        </p:spPr>
        <p:txBody>
          <a:bodyPr>
            <a:normAutofit/>
          </a:bodyPr>
          <a:lstStyle/>
          <a:p>
            <a:r>
              <a:rPr lang="pl-PL" dirty="0">
                <a:solidFill>
                  <a:schemeClr val="bg1"/>
                </a:solidFill>
              </a:rPr>
              <a:t>Przykładowe projekty partnerskie w ramach rewitalizacji</a:t>
            </a:r>
            <a:br>
              <a:rPr lang="pl-PL" dirty="0">
                <a:solidFill>
                  <a:schemeClr val="bg1"/>
                </a:solidFill>
              </a:rPr>
            </a:br>
            <a:r>
              <a:rPr lang="pl-PL" dirty="0">
                <a:solidFill>
                  <a:schemeClr val="bg1"/>
                </a:solidFill>
              </a:rPr>
              <a:t>Partnerstwo MOPS z organizacjami pozarządowymi</a:t>
            </a:r>
            <a:br>
              <a:rPr lang="pl-PL" dirty="0">
                <a:solidFill>
                  <a:schemeClr val="bg1"/>
                </a:solidFill>
              </a:rPr>
            </a:br>
            <a:endParaRPr lang="pl-PL" dirty="0">
              <a:solidFill>
                <a:schemeClr val="bg1"/>
              </a:solidFill>
            </a:endParaRPr>
          </a:p>
        </p:txBody>
      </p:sp>
      <p:graphicFrame>
        <p:nvGraphicFramePr>
          <p:cNvPr id="4" name="Symbol zastępczy zawartości 3"/>
          <p:cNvGraphicFramePr>
            <a:graphicFrameLocks noGrp="1"/>
          </p:cNvGraphicFramePr>
          <p:nvPr>
            <p:ph idx="1"/>
            <p:extLst/>
          </p:nvPr>
        </p:nvGraphicFramePr>
        <p:xfrm>
          <a:off x="257175" y="1271588"/>
          <a:ext cx="8258175" cy="49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628650" y="3369714"/>
            <a:ext cx="2565124" cy="1131079"/>
          </a:xfrm>
          <a:prstGeom prst="rect">
            <a:avLst/>
          </a:prstGeom>
          <a:noFill/>
        </p:spPr>
        <p:txBody>
          <a:bodyPr wrap="square" rtlCol="0">
            <a:spAutoFit/>
          </a:bodyPr>
          <a:lstStyle/>
          <a:p>
            <a:r>
              <a:rPr lang="pl-PL" sz="1350" dirty="0"/>
              <a:t>Więcej: http://www.wroclaw.pl/lokalny-program-rewitalizacji/lokalny-program-rewitalizacji-na-lata-2016-2018-</a:t>
            </a:r>
          </a:p>
        </p:txBody>
      </p:sp>
    </p:spTree>
    <p:extLst>
      <p:ext uri="{BB962C8B-B14F-4D97-AF65-F5344CB8AC3E}">
        <p14:creationId xmlns:p14="http://schemas.microsoft.com/office/powerpoint/2010/main" val="225171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834" y="18331"/>
            <a:ext cx="8229600" cy="648072"/>
          </a:xfrm>
        </p:spPr>
        <p:txBody>
          <a:bodyPr>
            <a:normAutofit fontScale="90000"/>
          </a:bodyPr>
          <a:lstStyle/>
          <a:p>
            <a:pPr algn="ctr"/>
            <a:r>
              <a:rPr lang="pl-PL" dirty="0" smtClean="0">
                <a:solidFill>
                  <a:schemeClr val="bg1"/>
                </a:solidFill>
              </a:rPr>
              <a:t>Komplementarność źródeł finansowania – zarządzanie programem</a:t>
            </a:r>
            <a:endParaRPr lang="pl-PL" dirty="0">
              <a:solidFill>
                <a:schemeClr val="bg1"/>
              </a:solidFill>
            </a:endParaRPr>
          </a:p>
        </p:txBody>
      </p:sp>
      <p:sp>
        <p:nvSpPr>
          <p:cNvPr id="3" name="Symbol zastępczy zawartości 2"/>
          <p:cNvSpPr>
            <a:spLocks noGrp="1"/>
          </p:cNvSpPr>
          <p:nvPr>
            <p:ph idx="1"/>
          </p:nvPr>
        </p:nvSpPr>
        <p:spPr>
          <a:xfrm>
            <a:off x="395536" y="1052736"/>
            <a:ext cx="8229600" cy="4525963"/>
          </a:xfrm>
        </p:spPr>
        <p:txBody>
          <a:bodyPr/>
          <a:lstStyle/>
          <a:p>
            <a:pPr>
              <a:buNone/>
            </a:pPr>
            <a:r>
              <a:rPr lang="pl-PL" dirty="0" smtClean="0"/>
              <a:t>	Jedno z głównych pytań w procesie rewitalizacji przed którym stają </a:t>
            </a:r>
            <a:r>
              <a:rPr lang="pl-PL" dirty="0" err="1" smtClean="0"/>
              <a:t>interesariusze</a:t>
            </a:r>
            <a:r>
              <a:rPr lang="pl-PL" dirty="0" smtClean="0"/>
              <a:t> tego procesu: </a:t>
            </a:r>
          </a:p>
          <a:p>
            <a:pPr>
              <a:buNone/>
            </a:pPr>
            <a:r>
              <a:rPr lang="pl-PL" dirty="0" smtClean="0"/>
              <a:t>	</a:t>
            </a:r>
            <a:r>
              <a:rPr lang="pl-PL" b="1" dirty="0" smtClean="0"/>
              <a:t>Jak sfinansować to przedsięwzięcie – w domyśle jakich instrumentów finansowych (finansowania) użyć.</a:t>
            </a:r>
            <a:endParaRPr lang="pl-PL" b="1" dirty="0"/>
          </a:p>
        </p:txBody>
      </p:sp>
      <p:pic>
        <p:nvPicPr>
          <p:cNvPr id="1026" name="Picture 2" descr="http://poradnikbankowy.net.pl/wp-content/uploads/2014/03/pieni%c4%85dze-257x300.jpg"/>
          <p:cNvPicPr>
            <a:picLocks noChangeAspect="1" noChangeArrowheads="1"/>
          </p:cNvPicPr>
          <p:nvPr/>
        </p:nvPicPr>
        <p:blipFill>
          <a:blip r:embed="rId2" cstate="print"/>
          <a:srcRect/>
          <a:stretch>
            <a:fillRect/>
          </a:stretch>
        </p:blipFill>
        <p:spPr bwMode="auto">
          <a:xfrm>
            <a:off x="6804248" y="3573016"/>
            <a:ext cx="1759155" cy="2053489"/>
          </a:xfrm>
          <a:prstGeom prst="rect">
            <a:avLst/>
          </a:prstGeom>
          <a:noFill/>
        </p:spPr>
      </p:pic>
      <p:sp>
        <p:nvSpPr>
          <p:cNvPr id="6" name="pole tekstowe 5"/>
          <p:cNvSpPr txBox="1"/>
          <p:nvPr/>
        </p:nvSpPr>
        <p:spPr>
          <a:xfrm>
            <a:off x="683568" y="2886892"/>
            <a:ext cx="5472608" cy="3139321"/>
          </a:xfrm>
          <a:prstGeom prst="rect">
            <a:avLst/>
          </a:prstGeom>
          <a:noFill/>
        </p:spPr>
        <p:txBody>
          <a:bodyPr wrap="square" rtlCol="0">
            <a:spAutoFit/>
          </a:bodyPr>
          <a:lstStyle/>
          <a:p>
            <a:pPr marL="342900" indent="-342900"/>
            <a:r>
              <a:rPr lang="pl-PL" b="1" u="sng" dirty="0" smtClean="0">
                <a:solidFill>
                  <a:schemeClr val="bg1">
                    <a:lumMod val="65000"/>
                  </a:schemeClr>
                </a:solidFill>
              </a:rPr>
              <a:t>Instrumenty komercyjne</a:t>
            </a:r>
          </a:p>
          <a:p>
            <a:pPr marL="342900" indent="-342900">
              <a:buFont typeface="Wingdings" pitchFamily="2" charset="2"/>
              <a:buChar char="Ø"/>
            </a:pPr>
            <a:r>
              <a:rPr lang="pl-PL" dirty="0" smtClean="0">
                <a:solidFill>
                  <a:schemeClr val="bg1">
                    <a:lumMod val="65000"/>
                  </a:schemeClr>
                </a:solidFill>
              </a:rPr>
              <a:t>Kredyty i pożyczki;</a:t>
            </a:r>
          </a:p>
          <a:p>
            <a:pPr marL="342900" indent="-342900">
              <a:buFont typeface="Wingdings" pitchFamily="2" charset="2"/>
              <a:buChar char="Ø"/>
            </a:pPr>
            <a:r>
              <a:rPr lang="pl-PL" dirty="0" smtClean="0">
                <a:solidFill>
                  <a:schemeClr val="bg1">
                    <a:lumMod val="65000"/>
                  </a:schemeClr>
                </a:solidFill>
              </a:rPr>
              <a:t>Obligacje komunalne i korporacyjne;</a:t>
            </a:r>
          </a:p>
          <a:p>
            <a:pPr marL="342900" indent="-342900">
              <a:buFont typeface="Wingdings" pitchFamily="2" charset="2"/>
              <a:buChar char="Ø"/>
            </a:pPr>
            <a:r>
              <a:rPr lang="pl-PL" dirty="0" smtClean="0">
                <a:solidFill>
                  <a:schemeClr val="bg1">
                    <a:lumMod val="65000"/>
                  </a:schemeClr>
                </a:solidFill>
              </a:rPr>
              <a:t>Akcje i dopłaty do kapitału;</a:t>
            </a:r>
          </a:p>
          <a:p>
            <a:pPr marL="342900" indent="-342900">
              <a:buFont typeface="Wingdings" pitchFamily="2" charset="2"/>
              <a:buChar char="Ø"/>
            </a:pPr>
            <a:r>
              <a:rPr lang="pl-PL" dirty="0" smtClean="0">
                <a:solidFill>
                  <a:schemeClr val="bg1">
                    <a:lumMod val="65000"/>
                  </a:schemeClr>
                </a:solidFill>
              </a:rPr>
              <a:t>Instrumenty pochodne (zabezpieczające)</a:t>
            </a:r>
          </a:p>
          <a:p>
            <a:pPr marL="342900" indent="-342900">
              <a:buFont typeface="+mj-lt"/>
              <a:buAutoNum type="alphaUcPeriod"/>
            </a:pPr>
            <a:endParaRPr lang="pl-PL" dirty="0" smtClean="0">
              <a:solidFill>
                <a:schemeClr val="bg1">
                  <a:lumMod val="65000"/>
                </a:schemeClr>
              </a:solidFill>
            </a:endParaRPr>
          </a:p>
          <a:p>
            <a:pPr marL="342900" indent="-342900"/>
            <a:r>
              <a:rPr lang="pl-PL" b="1" u="sng" dirty="0" smtClean="0">
                <a:solidFill>
                  <a:schemeClr val="bg1">
                    <a:lumMod val="65000"/>
                  </a:schemeClr>
                </a:solidFill>
              </a:rPr>
              <a:t>Instrumenty niekomercyjne:</a:t>
            </a:r>
          </a:p>
          <a:p>
            <a:pPr marL="342900" indent="-342900">
              <a:buFont typeface="Wingdings" pitchFamily="2" charset="2"/>
              <a:buChar char="Ø"/>
            </a:pPr>
            <a:r>
              <a:rPr lang="pl-PL" dirty="0" smtClean="0">
                <a:solidFill>
                  <a:schemeClr val="bg1">
                    <a:lumMod val="65000"/>
                  </a:schemeClr>
                </a:solidFill>
              </a:rPr>
              <a:t>Budżet jednostek samorządu terytorialnego;</a:t>
            </a:r>
          </a:p>
          <a:p>
            <a:pPr marL="342900" indent="-342900">
              <a:buFont typeface="Wingdings" pitchFamily="2" charset="2"/>
              <a:buChar char="Ø"/>
            </a:pPr>
            <a:r>
              <a:rPr lang="pl-PL" dirty="0" smtClean="0">
                <a:solidFill>
                  <a:schemeClr val="bg1">
                    <a:lumMod val="65000"/>
                  </a:schemeClr>
                </a:solidFill>
              </a:rPr>
              <a:t>Fundusze Europejskie (w tym dotacje);</a:t>
            </a:r>
          </a:p>
          <a:p>
            <a:pPr marL="342900" indent="-342900">
              <a:buFont typeface="Wingdings" pitchFamily="2" charset="2"/>
              <a:buChar char="Ø"/>
            </a:pPr>
            <a:r>
              <a:rPr lang="pl-PL" dirty="0" smtClean="0">
                <a:solidFill>
                  <a:schemeClr val="bg1">
                    <a:lumMod val="65000"/>
                  </a:schemeClr>
                </a:solidFill>
              </a:rPr>
              <a:t>Rezerwy przedsiębiorstw.</a:t>
            </a:r>
            <a:endParaRPr lang="pl-PL" b="1" u="sng" dirty="0" smtClean="0">
              <a:solidFill>
                <a:schemeClr val="bg1">
                  <a:lumMod val="65000"/>
                </a:schemeClr>
              </a:solidFill>
            </a:endParaRPr>
          </a:p>
          <a:p>
            <a:pPr marL="342900" indent="-342900"/>
            <a:endParaRPr lang="pl-PL" b="1" u="sng" dirty="0"/>
          </a:p>
        </p:txBody>
      </p:sp>
    </p:spTree>
    <p:extLst>
      <p:ext uri="{BB962C8B-B14F-4D97-AF65-F5344CB8AC3E}">
        <p14:creationId xmlns:p14="http://schemas.microsoft.com/office/powerpoint/2010/main" val="264936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648072"/>
          </a:xfrm>
        </p:spPr>
        <p:txBody>
          <a:bodyPr>
            <a:normAutofit/>
          </a:bodyPr>
          <a:lstStyle/>
          <a:p>
            <a:pPr algn="ctr"/>
            <a:r>
              <a:rPr lang="pl-PL" dirty="0" smtClean="0">
                <a:solidFill>
                  <a:schemeClr val="bg1"/>
                </a:solidFill>
              </a:rPr>
              <a:t>Komplementarność źródeł finansowania</a:t>
            </a:r>
            <a:endParaRPr lang="pl-PL" dirty="0">
              <a:solidFill>
                <a:schemeClr val="bg1"/>
              </a:solidFill>
            </a:endParaRPr>
          </a:p>
        </p:txBody>
      </p:sp>
      <p:pic>
        <p:nvPicPr>
          <p:cNvPr id="4" name="Picture 4" descr="https://zzalinii.files.wordpress.com/2013/06/money.jpg"/>
          <p:cNvPicPr>
            <a:picLocks noGrp="1" noChangeAspect="1" noChangeArrowheads="1"/>
          </p:cNvPicPr>
          <p:nvPr>
            <p:ph idx="1"/>
          </p:nvPr>
        </p:nvPicPr>
        <p:blipFill>
          <a:blip r:embed="rId2" cstate="print"/>
          <a:srcRect/>
          <a:stretch>
            <a:fillRect/>
          </a:stretch>
        </p:blipFill>
        <p:spPr bwMode="auto">
          <a:xfrm>
            <a:off x="7812360" y="4982297"/>
            <a:ext cx="1331640" cy="1215874"/>
          </a:xfrm>
          <a:prstGeom prst="rect">
            <a:avLst/>
          </a:prstGeom>
          <a:noFill/>
        </p:spPr>
      </p:pic>
      <p:sp>
        <p:nvSpPr>
          <p:cNvPr id="5" name="pole tekstowe 4"/>
          <p:cNvSpPr txBox="1"/>
          <p:nvPr/>
        </p:nvSpPr>
        <p:spPr>
          <a:xfrm>
            <a:off x="467544" y="1340768"/>
            <a:ext cx="7848872" cy="4247317"/>
          </a:xfrm>
          <a:prstGeom prst="rect">
            <a:avLst/>
          </a:prstGeom>
          <a:noFill/>
        </p:spPr>
        <p:txBody>
          <a:bodyPr wrap="square" rtlCol="0">
            <a:spAutoFit/>
          </a:bodyPr>
          <a:lstStyle/>
          <a:p>
            <a:pPr lvl="0"/>
            <a:r>
              <a:rPr lang="pl-PL" dirty="0" smtClean="0"/>
              <a:t>Komplementarność źródeł finansowania, w kontekście polityki spójności 2014-2020, oznacza, że projekty rewitalizacyjne, wynikające z programu rewitalizacji opierają się na konieczności umiejętnego uzupełniania i łączenia wsparcia ze środków Europejskich Funduszy Strukturalnych i Inwestycyjnych z wykluczeniem ryzyka podwójnego dofinansowania. </a:t>
            </a:r>
          </a:p>
          <a:p>
            <a:pPr lvl="0"/>
            <a:endParaRPr lang="pl-PL" dirty="0" smtClean="0"/>
          </a:p>
          <a:p>
            <a:pPr lvl="0"/>
            <a:r>
              <a:rPr lang="pl-PL" dirty="0" smtClean="0"/>
              <a:t>Silna koordynacja i synergia projektów rewitalizacyjnych finansowanych szczególnie w ramach Europejskiego Funduszu Społecznego i Europejskiego Funduszu Rozwoju Regionalnego jest konieczna dla uzyskania korzystnych efektów dla obszarów rewitalizacji.</a:t>
            </a:r>
          </a:p>
          <a:p>
            <a:pPr lvl="0"/>
            <a:endParaRPr lang="pl-PL" dirty="0" smtClean="0"/>
          </a:p>
          <a:p>
            <a:pPr lvl="0"/>
            <a:r>
              <a:rPr lang="pl-PL" dirty="0" smtClean="0"/>
              <a:t>Komplementarność finansowa oznacza także zdolność łączenia prywatnych i publicznych źródeł finansowania, przy założeniu, że stymulowanie endogenicznych zdolności inwestycyjnych ma kluczowe znaczenie dla dynamiki pożądanych zmian.</a:t>
            </a:r>
          </a:p>
          <a:p>
            <a:endParaRPr lang="pl-PL" dirty="0"/>
          </a:p>
        </p:txBody>
      </p:sp>
    </p:spTree>
    <p:extLst>
      <p:ext uri="{BB962C8B-B14F-4D97-AF65-F5344CB8AC3E}">
        <p14:creationId xmlns:p14="http://schemas.microsoft.com/office/powerpoint/2010/main" val="2376120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648072"/>
          </a:xfrm>
        </p:spPr>
        <p:txBody>
          <a:bodyPr>
            <a:normAutofit fontScale="90000"/>
          </a:bodyPr>
          <a:lstStyle/>
          <a:p>
            <a:pPr algn="ctr"/>
            <a:r>
              <a:rPr lang="pl-PL" dirty="0" smtClean="0">
                <a:solidFill>
                  <a:schemeClr val="bg1"/>
                </a:solidFill>
              </a:rPr>
              <a:t>Schemat powiązania projektów rewitalizacyjnych z rodzajami priorytetów inwestycyjnych</a:t>
            </a:r>
            <a:endParaRPr lang="pl-PL" dirty="0">
              <a:solidFill>
                <a:schemeClr val="bg1"/>
              </a:solidFill>
            </a:endParaRPr>
          </a:p>
        </p:txBody>
      </p:sp>
      <p:pic>
        <p:nvPicPr>
          <p:cNvPr id="4" name="Symbol zastępczy zawartości 3"/>
          <p:cNvPicPr>
            <a:picLocks noGrp="1" noChangeAspect="1"/>
          </p:cNvPicPr>
          <p:nvPr>
            <p:ph idx="1"/>
          </p:nvPr>
        </p:nvPicPr>
        <p:blipFill>
          <a:blip r:embed="rId2" cstate="print"/>
          <a:stretch>
            <a:fillRect/>
          </a:stretch>
        </p:blipFill>
        <p:spPr>
          <a:xfrm>
            <a:off x="629857" y="1412776"/>
            <a:ext cx="7582764" cy="4713387"/>
          </a:xfrm>
          <a:prstGeom prst="rect">
            <a:avLst/>
          </a:prstGeom>
        </p:spPr>
      </p:pic>
    </p:spTree>
    <p:extLst>
      <p:ext uri="{BB962C8B-B14F-4D97-AF65-F5344CB8AC3E}">
        <p14:creationId xmlns:p14="http://schemas.microsoft.com/office/powerpoint/2010/main" val="72887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760"/>
            <a:ext cx="8229600" cy="1143000"/>
          </a:xfrm>
        </p:spPr>
        <p:txBody>
          <a:bodyPr>
            <a:normAutofit/>
          </a:bodyPr>
          <a:lstStyle/>
          <a:p>
            <a:r>
              <a:rPr lang="pl-PL" dirty="0">
                <a:solidFill>
                  <a:schemeClr val="bg1"/>
                </a:solidFill>
              </a:rPr>
              <a:t>W jaki sposób wybrać projekty do programu rewitalizacji?</a:t>
            </a:r>
          </a:p>
        </p:txBody>
      </p:sp>
      <p:sp>
        <p:nvSpPr>
          <p:cNvPr id="3" name="Symbol zastępczy zawartości 2"/>
          <p:cNvSpPr>
            <a:spLocks noGrp="1"/>
          </p:cNvSpPr>
          <p:nvPr>
            <p:ph idx="1"/>
          </p:nvPr>
        </p:nvSpPr>
        <p:spPr/>
        <p:txBody>
          <a:bodyPr>
            <a:normAutofit fontScale="77500" lnSpcReduction="20000"/>
          </a:bodyPr>
          <a:lstStyle/>
          <a:p>
            <a:pPr marL="0" indent="0">
              <a:buNone/>
            </a:pPr>
            <a:r>
              <a:rPr lang="pl-PL" sz="3000" dirty="0"/>
              <a:t>Gdy wizja i diagnoza są gotowe, nadchodzi moment na </a:t>
            </a:r>
            <a:r>
              <a:rPr lang="pl-PL" sz="3000" b="1" dirty="0"/>
              <a:t>zbieranie pomysłów od interesariuszy rewitalizacji na projekty rewitalizacyjne</a:t>
            </a:r>
            <a:r>
              <a:rPr lang="pl-PL" sz="3000" dirty="0"/>
              <a:t>.</a:t>
            </a:r>
            <a:endParaRPr lang="pl-PL" dirty="0"/>
          </a:p>
          <a:p>
            <a:pPr>
              <a:buFont typeface="Wingdings" panose="05000000000000000000" pitchFamily="2" charset="2"/>
              <a:buChar char="q"/>
            </a:pPr>
            <a:r>
              <a:rPr lang="pl-PL" dirty="0"/>
              <a:t>Przygotuj jak najprostszy wzór fiszki</a:t>
            </a:r>
          </a:p>
          <a:p>
            <a:pPr>
              <a:buFont typeface="Wingdings" panose="05000000000000000000" pitchFamily="2" charset="2"/>
              <a:buChar char="q"/>
            </a:pPr>
            <a:r>
              <a:rPr lang="pl-PL" dirty="0"/>
              <a:t>Poinformuj interesariuszy, jakie kryteria muszą spełniać zgłaszane pomysły i projekty </a:t>
            </a:r>
          </a:p>
          <a:p>
            <a:pPr>
              <a:buFont typeface="Wingdings" panose="05000000000000000000" pitchFamily="2" charset="2"/>
              <a:buChar char="q"/>
            </a:pPr>
            <a:r>
              <a:rPr lang="pl-PL" dirty="0"/>
              <a:t>Zapewnij szeroki dostęp do informacji o konsultacjach i odpowiednią ilość czasu na przygotowanie się interesariuszy</a:t>
            </a:r>
          </a:p>
          <a:p>
            <a:pPr>
              <a:buFont typeface="Wingdings" panose="05000000000000000000" pitchFamily="2" charset="2"/>
              <a:buChar char="q"/>
            </a:pPr>
            <a:r>
              <a:rPr lang="pl-PL" dirty="0"/>
              <a:t>Pozwól interesariuszom na zgłaszanie pomysłów w różnej formie: on-line, papierowej, podczas warsztatów konsultacyjnych</a:t>
            </a:r>
          </a:p>
          <a:p>
            <a:pPr>
              <a:buFont typeface="Wingdings" panose="05000000000000000000" pitchFamily="2" charset="2"/>
              <a:buChar char="q"/>
            </a:pPr>
            <a:r>
              <a:rPr lang="pl-PL" dirty="0"/>
              <a:t>Podsumuj zgłoszone pomysły w raporcie z konsultacji</a:t>
            </a:r>
          </a:p>
          <a:p>
            <a:endParaRPr lang="pl-PL" dirty="0"/>
          </a:p>
        </p:txBody>
      </p:sp>
    </p:spTree>
    <p:extLst>
      <p:ext uri="{BB962C8B-B14F-4D97-AF65-F5344CB8AC3E}">
        <p14:creationId xmlns:p14="http://schemas.microsoft.com/office/powerpoint/2010/main" val="2123549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431" y="908720"/>
            <a:ext cx="8229600" cy="648072"/>
          </a:xfrm>
        </p:spPr>
        <p:txBody>
          <a:bodyPr/>
          <a:lstStyle/>
          <a:p>
            <a:r>
              <a:rPr lang="pl-PL" dirty="0" smtClean="0"/>
              <a:t>Szukamy źródeł – dofinansowanie unijne:</a:t>
            </a:r>
            <a:endParaRPr lang="pl-PL" dirty="0"/>
          </a:p>
        </p:txBody>
      </p:sp>
      <p:sp>
        <p:nvSpPr>
          <p:cNvPr id="21" name="Strzałka w prawo 20"/>
          <p:cNvSpPr/>
          <p:nvPr/>
        </p:nvSpPr>
        <p:spPr>
          <a:xfrm>
            <a:off x="110448" y="692696"/>
            <a:ext cx="9009546" cy="4996737"/>
          </a:xfrm>
          <a:prstGeom prst="rightArrow">
            <a:avLst>
              <a:gd name="adj1" fmla="val 55048"/>
              <a:gd name="adj2" fmla="val 4203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2" name="Grupa 21"/>
          <p:cNvGrpSpPr/>
          <p:nvPr/>
        </p:nvGrpSpPr>
        <p:grpSpPr>
          <a:xfrm>
            <a:off x="269420" y="2060848"/>
            <a:ext cx="1431832" cy="2267603"/>
            <a:chOff x="3899" y="1857806"/>
            <a:chExt cx="1505315" cy="2477075"/>
          </a:xfrm>
          <a:solidFill>
            <a:schemeClr val="accent6">
              <a:lumMod val="20000"/>
              <a:lumOff val="80000"/>
            </a:schemeClr>
          </a:solidFill>
        </p:grpSpPr>
        <p:sp>
          <p:nvSpPr>
            <p:cNvPr id="23" name="Prostokąt zaokrąglony 22"/>
            <p:cNvSpPr/>
            <p:nvPr/>
          </p:nvSpPr>
          <p:spPr>
            <a:xfrm>
              <a:off x="3899" y="1857806"/>
              <a:ext cx="1505315" cy="2477075"/>
            </a:xfrm>
            <a:prstGeom prst="roundRect">
              <a:avLst/>
            </a:prstGeom>
            <a:grpFill/>
            <a:ln>
              <a:solidFill>
                <a:srgbClr val="37609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Prostokąt 23"/>
            <p:cNvSpPr/>
            <p:nvPr/>
          </p:nvSpPr>
          <p:spPr>
            <a:xfrm>
              <a:off x="77382" y="1931289"/>
              <a:ext cx="1358349" cy="233010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600" b="1" kern="1200" dirty="0" smtClean="0">
                  <a:solidFill>
                    <a:schemeClr val="tx1"/>
                  </a:solidFill>
                </a:rPr>
                <a:t>Etap I</a:t>
              </a:r>
            </a:p>
            <a:p>
              <a:pPr lvl="0" algn="ctr" defTabSz="800100">
                <a:lnSpc>
                  <a:spcPct val="90000"/>
                </a:lnSpc>
                <a:spcBef>
                  <a:spcPct val="0"/>
                </a:spcBef>
                <a:spcAft>
                  <a:spcPct val="35000"/>
                </a:spcAft>
              </a:pPr>
              <a:r>
                <a:rPr lang="pl-PL" sz="1600" b="1" kern="1200" dirty="0" smtClean="0">
                  <a:solidFill>
                    <a:schemeClr val="tx1"/>
                  </a:solidFill>
                </a:rPr>
                <a:t>Stworzenie programu rewitalizacji</a:t>
              </a:r>
            </a:p>
          </p:txBody>
        </p:sp>
      </p:grpSp>
      <p:grpSp>
        <p:nvGrpSpPr>
          <p:cNvPr id="25" name="Grupa 24"/>
          <p:cNvGrpSpPr/>
          <p:nvPr/>
        </p:nvGrpSpPr>
        <p:grpSpPr>
          <a:xfrm>
            <a:off x="1761952" y="2060848"/>
            <a:ext cx="1484434" cy="2267603"/>
            <a:chOff x="1572150" y="1872198"/>
            <a:chExt cx="1484434" cy="2477075"/>
          </a:xfrm>
          <a:solidFill>
            <a:schemeClr val="accent6">
              <a:lumMod val="40000"/>
              <a:lumOff val="60000"/>
            </a:schemeClr>
          </a:solidFill>
        </p:grpSpPr>
        <p:sp>
          <p:nvSpPr>
            <p:cNvPr id="26" name="Prostokąt zaokrąglony 25"/>
            <p:cNvSpPr/>
            <p:nvPr/>
          </p:nvSpPr>
          <p:spPr>
            <a:xfrm>
              <a:off x="1572150" y="1872198"/>
              <a:ext cx="1484434" cy="2477075"/>
            </a:xfrm>
            <a:prstGeom prst="roundRect">
              <a:avLst/>
            </a:prstGeom>
            <a:grpFill/>
            <a:ln>
              <a:solidFill>
                <a:srgbClr val="37609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Prostokąt 26"/>
            <p:cNvSpPr/>
            <p:nvPr/>
          </p:nvSpPr>
          <p:spPr>
            <a:xfrm>
              <a:off x="1644614" y="1944662"/>
              <a:ext cx="1352708" cy="233214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600" b="1" kern="1200" dirty="0" smtClean="0">
                  <a:solidFill>
                    <a:schemeClr val="tx1"/>
                  </a:solidFill>
                </a:rPr>
                <a:t>Etap II</a:t>
              </a:r>
              <a:br>
                <a:rPr lang="pl-PL" sz="1600" b="1" kern="1200" dirty="0" smtClean="0">
                  <a:solidFill>
                    <a:schemeClr val="tx1"/>
                  </a:solidFill>
                </a:rPr>
              </a:br>
              <a:r>
                <a:rPr lang="pl-PL" sz="1600" b="1" kern="1200" dirty="0" smtClean="0">
                  <a:solidFill>
                    <a:schemeClr val="tx1"/>
                  </a:solidFill>
                </a:rPr>
                <a:t> Wpisanie do wykazu programów rewitalizacji </a:t>
              </a:r>
              <a:br>
                <a:rPr lang="pl-PL" sz="1600" b="1" kern="1200" dirty="0" smtClean="0">
                  <a:solidFill>
                    <a:schemeClr val="tx1"/>
                  </a:solidFill>
                </a:rPr>
              </a:br>
              <a:r>
                <a:rPr lang="pl-PL" sz="1600" b="1" kern="1200" dirty="0" smtClean="0">
                  <a:solidFill>
                    <a:schemeClr val="tx1"/>
                  </a:solidFill>
                </a:rPr>
                <a:t>w regionie</a:t>
              </a:r>
              <a:endParaRPr lang="pl-PL" sz="1600" b="1" kern="1200" dirty="0">
                <a:solidFill>
                  <a:schemeClr val="tx1"/>
                </a:solidFill>
              </a:endParaRPr>
            </a:p>
          </p:txBody>
        </p:sp>
      </p:grpSp>
      <p:grpSp>
        <p:nvGrpSpPr>
          <p:cNvPr id="28" name="Grupa 27"/>
          <p:cNvGrpSpPr/>
          <p:nvPr/>
        </p:nvGrpSpPr>
        <p:grpSpPr>
          <a:xfrm>
            <a:off x="3327284" y="2060848"/>
            <a:ext cx="1516024" cy="2267603"/>
            <a:chOff x="3142897" y="1872198"/>
            <a:chExt cx="1680856" cy="2477075"/>
          </a:xfrm>
          <a:solidFill>
            <a:schemeClr val="accent6">
              <a:lumMod val="60000"/>
              <a:lumOff val="40000"/>
            </a:schemeClr>
          </a:solidFill>
        </p:grpSpPr>
        <p:sp>
          <p:nvSpPr>
            <p:cNvPr id="29" name="Prostokąt zaokrąglony 28"/>
            <p:cNvSpPr/>
            <p:nvPr/>
          </p:nvSpPr>
          <p:spPr>
            <a:xfrm>
              <a:off x="3142897" y="1872198"/>
              <a:ext cx="1680856" cy="2477075"/>
            </a:xfrm>
            <a:prstGeom prst="roundRect">
              <a:avLst/>
            </a:prstGeom>
            <a:grpFill/>
            <a:ln>
              <a:solidFill>
                <a:srgbClr val="37609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Prostokąt 29"/>
            <p:cNvSpPr/>
            <p:nvPr/>
          </p:nvSpPr>
          <p:spPr>
            <a:xfrm>
              <a:off x="3224951" y="1954251"/>
              <a:ext cx="1547365" cy="232255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600" b="1" kern="1200" dirty="0" smtClean="0">
                  <a:solidFill>
                    <a:schemeClr val="tx1"/>
                  </a:solidFill>
                </a:rPr>
                <a:t>Etap III </a:t>
              </a:r>
            </a:p>
            <a:p>
              <a:pPr lvl="0" algn="ctr" defTabSz="800100">
                <a:lnSpc>
                  <a:spcPct val="90000"/>
                </a:lnSpc>
                <a:spcBef>
                  <a:spcPct val="0"/>
                </a:spcBef>
                <a:spcAft>
                  <a:spcPct val="35000"/>
                </a:spcAft>
              </a:pPr>
              <a:r>
                <a:rPr lang="pl-PL" sz="1600" b="1" kern="1200" dirty="0" smtClean="0">
                  <a:solidFill>
                    <a:schemeClr val="tx1"/>
                  </a:solidFill>
                </a:rPr>
                <a:t>Złożenie wniosku do naboru na rewitalizację</a:t>
              </a:r>
            </a:p>
          </p:txBody>
        </p:sp>
      </p:grpSp>
      <p:grpSp>
        <p:nvGrpSpPr>
          <p:cNvPr id="31" name="Grupa 30"/>
          <p:cNvGrpSpPr/>
          <p:nvPr/>
        </p:nvGrpSpPr>
        <p:grpSpPr>
          <a:xfrm>
            <a:off x="4915316" y="2086854"/>
            <a:ext cx="1411084" cy="2216451"/>
            <a:chOff x="4857684" y="1717136"/>
            <a:chExt cx="1889525" cy="2477075"/>
          </a:xfrm>
          <a:solidFill>
            <a:schemeClr val="accent6"/>
          </a:solidFill>
        </p:grpSpPr>
        <p:sp>
          <p:nvSpPr>
            <p:cNvPr id="32" name="Prostokąt zaokrąglony 31"/>
            <p:cNvSpPr/>
            <p:nvPr/>
          </p:nvSpPr>
          <p:spPr>
            <a:xfrm>
              <a:off x="4857684" y="1717136"/>
              <a:ext cx="1882030" cy="2477075"/>
            </a:xfrm>
            <a:prstGeom prst="roundRect">
              <a:avLst/>
            </a:prstGeom>
            <a:grpFill/>
            <a:ln>
              <a:solidFill>
                <a:srgbClr val="37609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Prostokąt 32"/>
            <p:cNvSpPr/>
            <p:nvPr/>
          </p:nvSpPr>
          <p:spPr>
            <a:xfrm>
              <a:off x="4919582" y="1928985"/>
              <a:ext cx="1827627" cy="209225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600" b="1" kern="1200" dirty="0" smtClean="0">
                  <a:solidFill>
                    <a:schemeClr val="tx1"/>
                  </a:solidFill>
                </a:rPr>
                <a:t>Etap IV</a:t>
              </a:r>
              <a:endParaRPr lang="pl-PL" sz="1600" b="1" dirty="0">
                <a:solidFill>
                  <a:schemeClr val="tx1"/>
                </a:solidFill>
              </a:endParaRPr>
            </a:p>
            <a:p>
              <a:pPr lvl="0" algn="ctr" defTabSz="800100">
                <a:lnSpc>
                  <a:spcPct val="90000"/>
                </a:lnSpc>
                <a:spcBef>
                  <a:spcPct val="0"/>
                </a:spcBef>
                <a:spcAft>
                  <a:spcPct val="35000"/>
                </a:spcAft>
              </a:pPr>
              <a:r>
                <a:rPr lang="pl-PL" sz="1600" b="1" dirty="0" smtClean="0">
                  <a:solidFill>
                    <a:schemeClr val="tx1"/>
                  </a:solidFill>
                </a:rPr>
                <a:t>Znalezienie </a:t>
              </a:r>
              <a:br>
                <a:rPr lang="pl-PL" sz="1600" b="1" dirty="0" smtClean="0">
                  <a:solidFill>
                    <a:schemeClr val="tx1"/>
                  </a:solidFill>
                </a:rPr>
              </a:br>
              <a:r>
                <a:rPr lang="pl-PL" sz="1600" b="1" dirty="0" smtClean="0">
                  <a:solidFill>
                    <a:schemeClr val="tx1"/>
                  </a:solidFill>
                </a:rPr>
                <a:t>się na liście rankingowej wniosków do </a:t>
              </a:r>
              <a:r>
                <a:rPr lang="pl-PL" sz="1600" b="1" dirty="0" err="1" smtClean="0">
                  <a:solidFill>
                    <a:schemeClr val="tx1"/>
                  </a:solidFill>
                </a:rPr>
                <a:t>dofinanso</a:t>
              </a:r>
              <a:r>
                <a:rPr lang="pl-PL" sz="1600" b="1" dirty="0" smtClean="0">
                  <a:solidFill>
                    <a:schemeClr val="tx1"/>
                  </a:solidFill>
                </a:rPr>
                <a:t>-</a:t>
              </a:r>
              <a:br>
                <a:rPr lang="pl-PL" sz="1600" b="1" dirty="0" smtClean="0">
                  <a:solidFill>
                    <a:schemeClr val="tx1"/>
                  </a:solidFill>
                </a:rPr>
              </a:br>
              <a:r>
                <a:rPr lang="pl-PL" sz="1600" b="1" dirty="0" err="1" smtClean="0">
                  <a:solidFill>
                    <a:schemeClr val="tx1"/>
                  </a:solidFill>
                </a:rPr>
                <a:t>wania</a:t>
              </a:r>
              <a:endParaRPr lang="pl-PL" sz="1600" b="1" kern="1200" dirty="0" smtClean="0">
                <a:solidFill>
                  <a:schemeClr val="tx1"/>
                </a:solidFill>
              </a:endParaRPr>
            </a:p>
          </p:txBody>
        </p:sp>
      </p:grpSp>
      <p:grpSp>
        <p:nvGrpSpPr>
          <p:cNvPr id="34" name="Grupa 33"/>
          <p:cNvGrpSpPr/>
          <p:nvPr/>
        </p:nvGrpSpPr>
        <p:grpSpPr>
          <a:xfrm>
            <a:off x="6427484" y="2084850"/>
            <a:ext cx="1528892" cy="2215622"/>
            <a:chOff x="6892567" y="1761921"/>
            <a:chExt cx="1979952" cy="2477075"/>
          </a:xfrm>
          <a:solidFill>
            <a:schemeClr val="accent6">
              <a:lumMod val="75000"/>
            </a:schemeClr>
          </a:solidFill>
        </p:grpSpPr>
        <p:sp>
          <p:nvSpPr>
            <p:cNvPr id="35" name="Prostokąt zaokrąglony 34"/>
            <p:cNvSpPr/>
            <p:nvPr/>
          </p:nvSpPr>
          <p:spPr>
            <a:xfrm>
              <a:off x="6892567" y="1761921"/>
              <a:ext cx="1979952" cy="2477075"/>
            </a:xfrm>
            <a:prstGeom prst="roundRect">
              <a:avLst/>
            </a:prstGeom>
            <a:grpFill/>
            <a:ln>
              <a:solidFill>
                <a:srgbClr val="37609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Prostokąt 35"/>
            <p:cNvSpPr/>
            <p:nvPr/>
          </p:nvSpPr>
          <p:spPr>
            <a:xfrm>
              <a:off x="6967269" y="1785358"/>
              <a:ext cx="1786646" cy="240971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600" b="1" kern="1200" dirty="0" smtClean="0">
                  <a:solidFill>
                    <a:schemeClr val="tx1"/>
                  </a:solidFill>
                </a:rPr>
                <a:t>Etap V</a:t>
              </a:r>
            </a:p>
            <a:p>
              <a:pPr lvl="0" algn="ctr" defTabSz="800100">
                <a:lnSpc>
                  <a:spcPct val="90000"/>
                </a:lnSpc>
                <a:spcBef>
                  <a:spcPct val="0"/>
                </a:spcBef>
                <a:spcAft>
                  <a:spcPct val="35000"/>
                </a:spcAft>
              </a:pPr>
              <a:r>
                <a:rPr lang="pl-PL" sz="1600" b="1" dirty="0" smtClean="0">
                  <a:solidFill>
                    <a:schemeClr val="tx1"/>
                  </a:solidFill>
                </a:rPr>
                <a:t>Otrzymanie </a:t>
              </a:r>
              <a:r>
                <a:rPr lang="pl-PL" sz="1600" b="1" dirty="0" err="1" smtClean="0">
                  <a:solidFill>
                    <a:schemeClr val="tx1"/>
                  </a:solidFill>
                </a:rPr>
                <a:t>dofinansowa-nia</a:t>
              </a:r>
              <a:r>
                <a:rPr lang="pl-PL" sz="1600" b="1" dirty="0" smtClean="0">
                  <a:solidFill>
                    <a:schemeClr val="tx1"/>
                  </a:solidFill>
                </a:rPr>
                <a:t> + budżet Państwa jako część wkładu własnego</a:t>
              </a:r>
              <a:endParaRPr lang="pl-PL" sz="1600" b="1" kern="1200" dirty="0" smtClean="0">
                <a:solidFill>
                  <a:schemeClr val="tx1"/>
                </a:solidFill>
              </a:endParaRPr>
            </a:p>
          </p:txBody>
        </p:sp>
      </p:grpSp>
      <p:sp>
        <p:nvSpPr>
          <p:cNvPr id="37" name="pole tekstowe 36"/>
          <p:cNvSpPr txBox="1"/>
          <p:nvPr/>
        </p:nvSpPr>
        <p:spPr>
          <a:xfrm>
            <a:off x="4796915" y="4813520"/>
            <a:ext cx="1575286" cy="923330"/>
          </a:xfrm>
          <a:prstGeom prst="rect">
            <a:avLst/>
          </a:prstGeom>
          <a:noFill/>
          <a:ln>
            <a:noFill/>
          </a:ln>
        </p:spPr>
        <p:txBody>
          <a:bodyPr wrap="square" rtlCol="0">
            <a:spAutoFit/>
          </a:bodyPr>
          <a:lstStyle/>
          <a:p>
            <a:pPr algn="ctr"/>
            <a:r>
              <a:rPr lang="pl-PL" i="1" dirty="0" smtClean="0"/>
              <a:t>Instrumenty finansowe - JESSICA</a:t>
            </a:r>
            <a:endParaRPr lang="pl-PL" i="1" dirty="0"/>
          </a:p>
        </p:txBody>
      </p:sp>
      <p:cxnSp>
        <p:nvCxnSpPr>
          <p:cNvPr id="39" name="Łącznik prosty ze strzałką 38"/>
          <p:cNvCxnSpPr>
            <a:stCxn id="33" idx="2"/>
            <a:endCxn id="37" idx="0"/>
          </p:cNvCxnSpPr>
          <p:nvPr/>
        </p:nvCxnSpPr>
        <p:spPr>
          <a:xfrm flipH="1">
            <a:off x="5584558" y="4148532"/>
            <a:ext cx="59413" cy="664988"/>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pole tekstowe 40"/>
          <p:cNvSpPr txBox="1"/>
          <p:nvPr/>
        </p:nvSpPr>
        <p:spPr>
          <a:xfrm>
            <a:off x="2843808" y="4725144"/>
            <a:ext cx="1953106" cy="1323439"/>
          </a:xfrm>
          <a:prstGeom prst="rect">
            <a:avLst/>
          </a:prstGeom>
          <a:noFill/>
          <a:ln>
            <a:noFill/>
          </a:ln>
        </p:spPr>
        <p:txBody>
          <a:bodyPr wrap="square" rtlCol="0">
            <a:spAutoFit/>
          </a:bodyPr>
          <a:lstStyle/>
          <a:p>
            <a:pPr algn="ctr"/>
            <a:r>
              <a:rPr lang="pl-PL" sz="1600" i="1" dirty="0" smtClean="0"/>
              <a:t>Konkursy dedykowane  lub preferencje dla projektów rewitalizacyjnych</a:t>
            </a:r>
            <a:endParaRPr lang="pl-PL" sz="1600" i="1" dirty="0"/>
          </a:p>
        </p:txBody>
      </p:sp>
      <p:cxnSp>
        <p:nvCxnSpPr>
          <p:cNvPr id="42" name="Łącznik prosty ze strzałką 41"/>
          <p:cNvCxnSpPr/>
          <p:nvPr/>
        </p:nvCxnSpPr>
        <p:spPr>
          <a:xfrm flipH="1">
            <a:off x="3860521" y="4607124"/>
            <a:ext cx="4900" cy="231324"/>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Prostokąt 37"/>
          <p:cNvSpPr/>
          <p:nvPr/>
        </p:nvSpPr>
        <p:spPr>
          <a:xfrm>
            <a:off x="0" y="4797152"/>
            <a:ext cx="2448272" cy="1354217"/>
          </a:xfrm>
          <a:prstGeom prst="rect">
            <a:avLst/>
          </a:prstGeom>
        </p:spPr>
        <p:txBody>
          <a:bodyPr wrap="square">
            <a:spAutoFit/>
          </a:bodyPr>
          <a:lstStyle/>
          <a:p>
            <a:pPr algn="ctr"/>
            <a:r>
              <a:rPr lang="pl-PL" sz="1600" i="1" dirty="0" smtClean="0"/>
              <a:t>Gminny program rewitalizacji w rozumieniu ustawy oraz inne programy rewitalizacji zgodne z Wytyczny</a:t>
            </a:r>
            <a:r>
              <a:rPr lang="pl-PL" sz="1600" dirty="0" smtClean="0"/>
              <a:t>mi</a:t>
            </a:r>
            <a:endParaRPr lang="pl-PL" dirty="0"/>
          </a:p>
        </p:txBody>
      </p:sp>
      <p:cxnSp>
        <p:nvCxnSpPr>
          <p:cNvPr id="43" name="Łącznik prosty ze strzałką 42"/>
          <p:cNvCxnSpPr/>
          <p:nvPr/>
        </p:nvCxnSpPr>
        <p:spPr>
          <a:xfrm flipH="1">
            <a:off x="899592" y="4581128"/>
            <a:ext cx="4900" cy="231324"/>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923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648072"/>
          </a:xfrm>
        </p:spPr>
        <p:txBody>
          <a:bodyPr/>
          <a:lstStyle/>
          <a:p>
            <a:r>
              <a:rPr lang="pl-PL" dirty="0" smtClean="0"/>
              <a:t>Kompleksowość i zintegrowanie przedsięwzięcia</a:t>
            </a:r>
            <a:endParaRPr lang="pl-PL" dirty="0"/>
          </a:p>
        </p:txBody>
      </p:sp>
      <p:sp>
        <p:nvSpPr>
          <p:cNvPr id="10" name="pole tekstowe 9"/>
          <p:cNvSpPr txBox="1"/>
          <p:nvPr/>
        </p:nvSpPr>
        <p:spPr>
          <a:xfrm>
            <a:off x="2627784" y="2564904"/>
            <a:ext cx="576064" cy="830997"/>
          </a:xfrm>
          <a:prstGeom prst="rect">
            <a:avLst/>
          </a:prstGeom>
          <a:noFill/>
        </p:spPr>
        <p:txBody>
          <a:bodyPr wrap="square" rtlCol="0">
            <a:spAutoFit/>
          </a:bodyPr>
          <a:lstStyle/>
          <a:p>
            <a:r>
              <a:rPr lang="pl-PL" sz="4800" dirty="0" smtClean="0"/>
              <a:t>+</a:t>
            </a:r>
            <a:endParaRPr lang="pl-PL" sz="4800" dirty="0"/>
          </a:p>
        </p:txBody>
      </p:sp>
      <p:sp>
        <p:nvSpPr>
          <p:cNvPr id="11" name="pole tekstowe 10"/>
          <p:cNvSpPr txBox="1"/>
          <p:nvPr/>
        </p:nvSpPr>
        <p:spPr>
          <a:xfrm>
            <a:off x="1043608" y="5733256"/>
            <a:ext cx="4176464" cy="369332"/>
          </a:xfrm>
          <a:prstGeom prst="rect">
            <a:avLst/>
          </a:prstGeom>
          <a:noFill/>
        </p:spPr>
        <p:txBody>
          <a:bodyPr wrap="square" rtlCol="0">
            <a:spAutoFit/>
          </a:bodyPr>
          <a:lstStyle/>
          <a:p>
            <a:r>
              <a:rPr lang="pl-PL" dirty="0" smtClean="0"/>
              <a:t>PRZEDSIĘWZIĘCIE REWITALIZACYJNE</a:t>
            </a:r>
            <a:endParaRPr lang="pl-PL" dirty="0"/>
          </a:p>
        </p:txBody>
      </p:sp>
      <p:grpSp>
        <p:nvGrpSpPr>
          <p:cNvPr id="24" name="Grupa 23"/>
          <p:cNvGrpSpPr/>
          <p:nvPr/>
        </p:nvGrpSpPr>
        <p:grpSpPr>
          <a:xfrm>
            <a:off x="323528" y="1772816"/>
            <a:ext cx="2160240" cy="2232248"/>
            <a:chOff x="1049709" y="4046637"/>
            <a:chExt cx="912989" cy="1049413"/>
          </a:xfrm>
        </p:grpSpPr>
        <p:sp>
          <p:nvSpPr>
            <p:cNvPr id="25" name="Sześciokąt 24"/>
            <p:cNvSpPr/>
            <p:nvPr/>
          </p:nvSpPr>
          <p:spPr>
            <a:xfrm rot="5400000">
              <a:off x="981497" y="4114849"/>
              <a:ext cx="1049413" cy="912989"/>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Sześciokąt 4"/>
            <p:cNvSpPr/>
            <p:nvPr/>
          </p:nvSpPr>
          <p:spPr>
            <a:xfrm>
              <a:off x="1191983" y="4210172"/>
              <a:ext cx="628441" cy="722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pl-PL" sz="3600" kern="1200"/>
            </a:p>
          </p:txBody>
        </p:sp>
      </p:grpSp>
      <p:sp>
        <p:nvSpPr>
          <p:cNvPr id="27" name="Elipsa 26"/>
          <p:cNvSpPr/>
          <p:nvPr/>
        </p:nvSpPr>
        <p:spPr>
          <a:xfrm>
            <a:off x="0" y="1124744"/>
            <a:ext cx="5832648" cy="4536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8" name="Grupa 27"/>
          <p:cNvGrpSpPr/>
          <p:nvPr/>
        </p:nvGrpSpPr>
        <p:grpSpPr>
          <a:xfrm>
            <a:off x="1763688" y="3356992"/>
            <a:ext cx="2160240" cy="2232248"/>
            <a:chOff x="1049709" y="4046637"/>
            <a:chExt cx="912989" cy="1049413"/>
          </a:xfrm>
        </p:grpSpPr>
        <p:sp>
          <p:nvSpPr>
            <p:cNvPr id="29" name="Sześciokąt 28"/>
            <p:cNvSpPr/>
            <p:nvPr/>
          </p:nvSpPr>
          <p:spPr>
            <a:xfrm rot="5400000">
              <a:off x="981497" y="4114849"/>
              <a:ext cx="1049413" cy="912989"/>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Sześciokąt 4"/>
            <p:cNvSpPr/>
            <p:nvPr/>
          </p:nvSpPr>
          <p:spPr>
            <a:xfrm>
              <a:off x="1191983" y="4210172"/>
              <a:ext cx="628441" cy="722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pl-PL" sz="3600" kern="1200"/>
            </a:p>
          </p:txBody>
        </p:sp>
      </p:grpSp>
      <p:sp>
        <p:nvSpPr>
          <p:cNvPr id="32" name="Sześciokąt 31"/>
          <p:cNvSpPr/>
          <p:nvPr/>
        </p:nvSpPr>
        <p:spPr>
          <a:xfrm rot="5400000">
            <a:off x="3023828" y="1736812"/>
            <a:ext cx="2232248" cy="2160240"/>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pole tekstowe 33"/>
          <p:cNvSpPr txBox="1"/>
          <p:nvPr/>
        </p:nvSpPr>
        <p:spPr>
          <a:xfrm>
            <a:off x="539552" y="2204864"/>
            <a:ext cx="1728192" cy="1200329"/>
          </a:xfrm>
          <a:prstGeom prst="rect">
            <a:avLst/>
          </a:prstGeom>
          <a:noFill/>
        </p:spPr>
        <p:txBody>
          <a:bodyPr wrap="square" rtlCol="0">
            <a:spAutoFit/>
          </a:bodyPr>
          <a:lstStyle/>
          <a:p>
            <a:pPr algn="ctr"/>
            <a:r>
              <a:rPr lang="pl-PL" dirty="0" smtClean="0"/>
              <a:t>DOSTOSOWANIE OBIEKTU</a:t>
            </a:r>
          </a:p>
          <a:p>
            <a:pPr algn="ctr"/>
            <a:r>
              <a:rPr lang="pl-PL" sz="1200" dirty="0" smtClean="0"/>
              <a:t>(WYMIANA INSTALACJI, TERMOMODERNIZACJA ITD.)</a:t>
            </a:r>
            <a:endParaRPr lang="pl-PL" sz="1200" dirty="0"/>
          </a:p>
        </p:txBody>
      </p:sp>
      <p:sp>
        <p:nvSpPr>
          <p:cNvPr id="35" name="pole tekstowe 34"/>
          <p:cNvSpPr txBox="1"/>
          <p:nvPr/>
        </p:nvSpPr>
        <p:spPr>
          <a:xfrm>
            <a:off x="3275856" y="2276872"/>
            <a:ext cx="1656184" cy="1200329"/>
          </a:xfrm>
          <a:prstGeom prst="rect">
            <a:avLst/>
          </a:prstGeom>
          <a:noFill/>
        </p:spPr>
        <p:txBody>
          <a:bodyPr wrap="square" rtlCol="0">
            <a:spAutoFit/>
          </a:bodyPr>
          <a:lstStyle/>
          <a:p>
            <a:pPr algn="ctr"/>
            <a:r>
              <a:rPr lang="pl-PL" dirty="0" smtClean="0"/>
              <a:t>E-USŁUGI W RAMACH DZIAŁANIA SPÓŁDZIELNI </a:t>
            </a:r>
            <a:endParaRPr lang="pl-PL" dirty="0"/>
          </a:p>
        </p:txBody>
      </p:sp>
      <p:sp>
        <p:nvSpPr>
          <p:cNvPr id="36" name="pole tekstowe 35"/>
          <p:cNvSpPr txBox="1"/>
          <p:nvPr/>
        </p:nvSpPr>
        <p:spPr>
          <a:xfrm>
            <a:off x="1979712" y="4005064"/>
            <a:ext cx="1728192" cy="923330"/>
          </a:xfrm>
          <a:prstGeom prst="rect">
            <a:avLst/>
          </a:prstGeom>
          <a:noFill/>
        </p:spPr>
        <p:txBody>
          <a:bodyPr wrap="square" rtlCol="0">
            <a:spAutoFit/>
          </a:bodyPr>
          <a:lstStyle/>
          <a:p>
            <a:pPr algn="ctr"/>
            <a:r>
              <a:rPr lang="pl-PL" dirty="0" smtClean="0"/>
              <a:t>DZIAŁALNOŚĆ SPÓŁDZIELNI SOCJALNEJ</a:t>
            </a:r>
            <a:endParaRPr lang="pl-PL" dirty="0"/>
          </a:p>
        </p:txBody>
      </p:sp>
      <p:sp>
        <p:nvSpPr>
          <p:cNvPr id="37" name="pole tekstowe 36"/>
          <p:cNvSpPr txBox="1"/>
          <p:nvPr/>
        </p:nvSpPr>
        <p:spPr>
          <a:xfrm>
            <a:off x="6516216" y="1484784"/>
            <a:ext cx="2160240" cy="1200329"/>
          </a:xfrm>
          <a:prstGeom prst="rect">
            <a:avLst/>
          </a:prstGeom>
          <a:noFill/>
        </p:spPr>
        <p:txBody>
          <a:bodyPr wrap="square" rtlCol="0">
            <a:spAutoFit/>
          </a:bodyPr>
          <a:lstStyle/>
          <a:p>
            <a:r>
              <a:rPr lang="pl-PL" b="1" dirty="0" smtClean="0">
                <a:solidFill>
                  <a:srgbClr val="FF0000"/>
                </a:solidFill>
              </a:rPr>
              <a:t>ELEMENT PROGRAMU REWITALIZACJI – CAŁOŚCIOWEJ WIZJI</a:t>
            </a:r>
            <a:endParaRPr lang="pl-PL" b="1" dirty="0">
              <a:solidFill>
                <a:srgbClr val="FF0000"/>
              </a:solidFill>
            </a:endParaRPr>
          </a:p>
        </p:txBody>
      </p:sp>
      <p:sp>
        <p:nvSpPr>
          <p:cNvPr id="38" name="pole tekstowe 37"/>
          <p:cNvSpPr txBox="1"/>
          <p:nvPr/>
        </p:nvSpPr>
        <p:spPr>
          <a:xfrm>
            <a:off x="6804248" y="2852936"/>
            <a:ext cx="2160240" cy="1200329"/>
          </a:xfrm>
          <a:prstGeom prst="rect">
            <a:avLst/>
          </a:prstGeom>
          <a:noFill/>
        </p:spPr>
        <p:txBody>
          <a:bodyPr wrap="square" rtlCol="0">
            <a:spAutoFit/>
          </a:bodyPr>
          <a:lstStyle/>
          <a:p>
            <a:r>
              <a:rPr lang="pl-PL" b="1" dirty="0" smtClean="0">
                <a:solidFill>
                  <a:srgbClr val="00B050"/>
                </a:solidFill>
              </a:rPr>
              <a:t>ZASOSOWANIE KLAUZUL SPOŁECZNYCH W PRZETARGU</a:t>
            </a:r>
            <a:endParaRPr lang="pl-PL" b="1" dirty="0">
              <a:solidFill>
                <a:srgbClr val="00B050"/>
              </a:solidFill>
            </a:endParaRPr>
          </a:p>
        </p:txBody>
      </p:sp>
      <p:sp>
        <p:nvSpPr>
          <p:cNvPr id="39" name="pole tekstowe 38"/>
          <p:cNvSpPr txBox="1"/>
          <p:nvPr/>
        </p:nvSpPr>
        <p:spPr>
          <a:xfrm>
            <a:off x="6516216" y="4077072"/>
            <a:ext cx="2340768" cy="1200329"/>
          </a:xfrm>
          <a:prstGeom prst="rect">
            <a:avLst/>
          </a:prstGeom>
          <a:noFill/>
        </p:spPr>
        <p:txBody>
          <a:bodyPr wrap="square" rtlCol="0">
            <a:spAutoFit/>
          </a:bodyPr>
          <a:lstStyle/>
          <a:p>
            <a:r>
              <a:rPr lang="pl-PL" b="1" dirty="0" smtClean="0">
                <a:solidFill>
                  <a:srgbClr val="7030A0"/>
                </a:solidFill>
              </a:rPr>
              <a:t>DZIAŁANOŚĆ NA RZECZ ROZW0JU OBSZARU REWITALIZOWANEGO</a:t>
            </a:r>
            <a:endParaRPr lang="pl-PL" b="1" dirty="0">
              <a:solidFill>
                <a:srgbClr val="7030A0"/>
              </a:solidFill>
            </a:endParaRPr>
          </a:p>
        </p:txBody>
      </p:sp>
      <p:pic>
        <p:nvPicPr>
          <p:cNvPr id="4098" name="Picture 2" descr="Znalezione obrazy dla zapytania STRZA&amp;Lstrok;KI"/>
          <p:cNvPicPr>
            <a:picLocks noChangeAspect="1" noChangeArrowheads="1"/>
          </p:cNvPicPr>
          <p:nvPr/>
        </p:nvPicPr>
        <p:blipFill>
          <a:blip r:embed="rId2" cstate="print"/>
          <a:srcRect/>
          <a:stretch>
            <a:fillRect/>
          </a:stretch>
        </p:blipFill>
        <p:spPr bwMode="auto">
          <a:xfrm rot="5151823">
            <a:off x="5442939" y="2998584"/>
            <a:ext cx="1566317" cy="748896"/>
          </a:xfrm>
          <a:prstGeom prst="rect">
            <a:avLst/>
          </a:prstGeom>
          <a:noFill/>
        </p:spPr>
      </p:pic>
    </p:spTree>
    <p:extLst>
      <p:ext uri="{BB962C8B-B14F-4D97-AF65-F5344CB8AC3E}">
        <p14:creationId xmlns:p14="http://schemas.microsoft.com/office/powerpoint/2010/main" val="377765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2372" y="188640"/>
            <a:ext cx="8229600" cy="648072"/>
          </a:xfrm>
        </p:spPr>
        <p:txBody>
          <a:bodyPr/>
          <a:lstStyle/>
          <a:p>
            <a:pPr algn="ctr"/>
            <a:r>
              <a:rPr lang="pl-PL" dirty="0" smtClean="0">
                <a:solidFill>
                  <a:schemeClr val="bg1"/>
                </a:solidFill>
              </a:rPr>
              <a:t>Kwalifikowanie wydatków</a:t>
            </a:r>
            <a:endParaRPr lang="pl-PL" dirty="0">
              <a:solidFill>
                <a:schemeClr val="bg1"/>
              </a:solidFill>
            </a:endParaRPr>
          </a:p>
        </p:txBody>
      </p:sp>
      <p:sp>
        <p:nvSpPr>
          <p:cNvPr id="3" name="Symbol zastępczy zawartości 2"/>
          <p:cNvSpPr>
            <a:spLocks noGrp="1"/>
          </p:cNvSpPr>
          <p:nvPr>
            <p:ph idx="1"/>
          </p:nvPr>
        </p:nvSpPr>
        <p:spPr>
          <a:xfrm>
            <a:off x="117848" y="1045366"/>
            <a:ext cx="8918648" cy="5472608"/>
          </a:xfrm>
        </p:spPr>
        <p:txBody>
          <a:bodyPr>
            <a:normAutofit fontScale="62500" lnSpcReduction="20000"/>
          </a:bodyPr>
          <a:lstStyle/>
          <a:p>
            <a:pPr marL="0" indent="0" algn="just">
              <a:buNone/>
            </a:pPr>
            <a:r>
              <a:rPr lang="pl-PL" sz="2900" dirty="0"/>
              <a:t>Ocena kwalifikowalności wydatku polega na analizie zgodności jego poniesienia z obowiązującymi przepisami prawa unijnego i prawa krajowego, umową o dofinansowanie, regulaminem konkursu i </a:t>
            </a:r>
            <a:r>
              <a:rPr lang="pl-PL" sz="2900" i="1" dirty="0"/>
              <a:t>Zasadami </a:t>
            </a:r>
            <a:r>
              <a:rPr lang="pl-PL" sz="2900" dirty="0"/>
              <a:t>oraz innymi dokumentami, do których stosowania beneficjent zobowiązał się w umowie o dofinansowanie. </a:t>
            </a:r>
            <a:endParaRPr lang="pl-PL" sz="2900" dirty="0" smtClean="0">
              <a:solidFill>
                <a:srgbClr val="FF0000"/>
              </a:solidFill>
            </a:endParaRPr>
          </a:p>
          <a:p>
            <a:pPr algn="just"/>
            <a:endParaRPr lang="pl-PL" sz="2900" dirty="0">
              <a:solidFill>
                <a:srgbClr val="FF0000"/>
              </a:solidFill>
            </a:endParaRPr>
          </a:p>
          <a:p>
            <a:pPr marL="0" indent="0" algn="just">
              <a:buNone/>
            </a:pPr>
            <a:r>
              <a:rPr lang="pl-PL" sz="2600" dirty="0"/>
              <a:t>Wydatkiem kwalifikowalnym jest wydatek spełniający łącznie następujące warunki: </a:t>
            </a:r>
          </a:p>
          <a:p>
            <a:pPr algn="just"/>
            <a:r>
              <a:rPr lang="pl-PL" sz="2600" dirty="0" smtClean="0"/>
              <a:t>został </a:t>
            </a:r>
            <a:r>
              <a:rPr lang="pl-PL" sz="2600" b="1" dirty="0"/>
              <a:t>faktycznie poniesiony </a:t>
            </a:r>
            <a:r>
              <a:rPr lang="pl-PL" sz="2600" dirty="0"/>
              <a:t>w okresie wskazanym w umowie o dofinansowanie, </a:t>
            </a:r>
          </a:p>
          <a:p>
            <a:pPr algn="just"/>
            <a:r>
              <a:rPr lang="pl-PL" sz="2600" dirty="0" smtClean="0"/>
              <a:t>jest </a:t>
            </a:r>
            <a:r>
              <a:rPr lang="pl-PL" sz="2600" b="1" dirty="0"/>
              <a:t>zgodny z obowiązującymi przepisami</a:t>
            </a:r>
            <a:r>
              <a:rPr lang="pl-PL" sz="2600" dirty="0"/>
              <a:t> prawa unijnego oraz prawa krajowego, w tym przepisami regulującymi udzielanie pomocy publicznej, jeśli mają zastosowanie, </a:t>
            </a:r>
          </a:p>
          <a:p>
            <a:pPr algn="just"/>
            <a:r>
              <a:rPr lang="pl-PL" sz="2600" dirty="0" smtClean="0"/>
              <a:t>jest </a:t>
            </a:r>
            <a:r>
              <a:rPr lang="pl-PL" sz="2600" b="1" dirty="0"/>
              <a:t>zgodny z RPO </a:t>
            </a:r>
            <a:r>
              <a:rPr lang="pl-PL" sz="2600" b="1" dirty="0" smtClean="0"/>
              <a:t>i </a:t>
            </a:r>
            <a:r>
              <a:rPr lang="pl-PL" sz="2600" b="1" dirty="0"/>
              <a:t>SZOOP </a:t>
            </a:r>
            <a:r>
              <a:rPr lang="pl-PL" sz="2600" b="1" dirty="0" smtClean="0"/>
              <a:t>RPO</a:t>
            </a:r>
            <a:r>
              <a:rPr lang="pl-PL" sz="2600" dirty="0" smtClean="0"/>
              <a:t>, </a:t>
            </a:r>
            <a:endParaRPr lang="pl-PL" sz="2600" dirty="0"/>
          </a:p>
          <a:p>
            <a:pPr algn="just"/>
            <a:r>
              <a:rPr lang="pl-PL" sz="2600" dirty="0" smtClean="0"/>
              <a:t>został </a:t>
            </a:r>
            <a:r>
              <a:rPr lang="pl-PL" sz="2600" b="1" dirty="0"/>
              <a:t>uwzględniony w budżecie </a:t>
            </a:r>
            <a:r>
              <a:rPr lang="pl-PL" sz="2600" dirty="0"/>
              <a:t>zawartym we wniosku o dofinansowanie z zastrzeżeniem sekcji 8.3, </a:t>
            </a:r>
          </a:p>
          <a:p>
            <a:pPr algn="just"/>
            <a:r>
              <a:rPr lang="pl-PL" sz="2600" dirty="0" smtClean="0"/>
              <a:t>został </a:t>
            </a:r>
            <a:r>
              <a:rPr lang="pl-PL" sz="2600" dirty="0"/>
              <a:t>poniesiony </a:t>
            </a:r>
            <a:r>
              <a:rPr lang="pl-PL" sz="2600" b="1" dirty="0"/>
              <a:t>zgodnie z postanowieniami umowy </a:t>
            </a:r>
            <a:r>
              <a:rPr lang="pl-PL" sz="2600" dirty="0"/>
              <a:t>o dofinansowanie, </a:t>
            </a:r>
          </a:p>
          <a:p>
            <a:pPr algn="just"/>
            <a:r>
              <a:rPr lang="pl-PL" sz="2600" dirty="0" smtClean="0"/>
              <a:t>jest </a:t>
            </a:r>
            <a:r>
              <a:rPr lang="pl-PL" sz="2600" b="1" dirty="0"/>
              <a:t>niezbędny do realizacji celów projektu </a:t>
            </a:r>
            <a:r>
              <a:rPr lang="pl-PL" sz="2600" dirty="0"/>
              <a:t>i został poniesiony w związku z realizacją projektu, </a:t>
            </a:r>
          </a:p>
          <a:p>
            <a:pPr algn="just"/>
            <a:r>
              <a:rPr lang="pl-PL" sz="2600" dirty="0" smtClean="0"/>
              <a:t>został </a:t>
            </a:r>
            <a:r>
              <a:rPr lang="pl-PL" sz="2600" dirty="0"/>
              <a:t>dokonany w sposób </a:t>
            </a:r>
            <a:r>
              <a:rPr lang="pl-PL" sz="2600" b="1" dirty="0"/>
              <a:t>przejrzysty, racjonalny </a:t>
            </a:r>
            <a:r>
              <a:rPr lang="pl-PL" sz="2600" dirty="0"/>
              <a:t>i efektywny, z zachowaniem zasad uzyskiwania najlepszych efektów z danych nakładów, </a:t>
            </a:r>
          </a:p>
          <a:p>
            <a:pPr algn="just"/>
            <a:r>
              <a:rPr lang="pl-PL" sz="2600" dirty="0" smtClean="0"/>
              <a:t>został </a:t>
            </a:r>
            <a:r>
              <a:rPr lang="pl-PL" sz="2600" b="1" dirty="0"/>
              <a:t>należycie udokumentowany</a:t>
            </a:r>
            <a:r>
              <a:rPr lang="pl-PL" sz="2600" dirty="0"/>
              <a:t>, zgodnie z wymogami w tym zakresie określonymi w </a:t>
            </a:r>
            <a:r>
              <a:rPr lang="pl-PL" sz="2600" i="1" dirty="0"/>
              <a:t>Zasadach </a:t>
            </a:r>
            <a:r>
              <a:rPr lang="pl-PL" sz="2600" dirty="0"/>
              <a:t>oraz Wytycznych PT, </a:t>
            </a:r>
          </a:p>
          <a:p>
            <a:pPr algn="just"/>
            <a:r>
              <a:rPr lang="pl-PL" sz="2600" dirty="0" smtClean="0"/>
              <a:t>został </a:t>
            </a:r>
            <a:r>
              <a:rPr lang="pl-PL" sz="2600" b="1" dirty="0"/>
              <a:t>wykazany we wniosku </a:t>
            </a:r>
            <a:r>
              <a:rPr lang="pl-PL" sz="2600" dirty="0"/>
              <a:t>o płatność, </a:t>
            </a:r>
          </a:p>
          <a:p>
            <a:pPr algn="just"/>
            <a:r>
              <a:rPr lang="pl-PL" sz="2600" dirty="0" smtClean="0"/>
              <a:t>jest </a:t>
            </a:r>
            <a:r>
              <a:rPr lang="pl-PL" sz="2600" b="1" dirty="0"/>
              <a:t>zgodny z innymi warunkami </a:t>
            </a:r>
            <a:r>
              <a:rPr lang="pl-PL" sz="2600" dirty="0"/>
              <a:t>uznania go za wydatek kwalifikowalny określonymi w </a:t>
            </a:r>
            <a:r>
              <a:rPr lang="pl-PL" sz="2600" i="1" dirty="0"/>
              <a:t>Zasadach </a:t>
            </a:r>
            <a:r>
              <a:rPr lang="pl-PL" sz="2600" dirty="0"/>
              <a:t>i Wytycznych PT oraz regulaminie konkursu lub dokumentacji dotyczącej projektów zgłaszanych w trybie pozakonkursowym. </a:t>
            </a:r>
          </a:p>
        </p:txBody>
      </p:sp>
    </p:spTree>
    <p:extLst>
      <p:ext uri="{BB962C8B-B14F-4D97-AF65-F5344CB8AC3E}">
        <p14:creationId xmlns:p14="http://schemas.microsoft.com/office/powerpoint/2010/main" val="73674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1911" y="188640"/>
            <a:ext cx="8229600" cy="648072"/>
          </a:xfrm>
        </p:spPr>
        <p:txBody>
          <a:bodyPr>
            <a:normAutofit fontScale="90000"/>
          </a:bodyPr>
          <a:lstStyle/>
          <a:p>
            <a:pPr algn="ctr"/>
            <a:r>
              <a:rPr lang="pl-PL" dirty="0">
                <a:solidFill>
                  <a:schemeClr val="bg1"/>
                </a:solidFill>
              </a:rPr>
              <a:t/>
            </a:r>
            <a:br>
              <a:rPr lang="pl-PL" dirty="0">
                <a:solidFill>
                  <a:schemeClr val="bg1"/>
                </a:solidFill>
              </a:rPr>
            </a:br>
            <a:r>
              <a:rPr lang="pl-PL" dirty="0">
                <a:solidFill>
                  <a:schemeClr val="bg1"/>
                </a:solidFill>
              </a:rPr>
              <a:t>Fundusz Termomodernizacji i Remontów </a:t>
            </a:r>
            <a:r>
              <a:rPr lang="pl-PL" dirty="0" smtClean="0">
                <a:solidFill>
                  <a:schemeClr val="bg1"/>
                </a:solidFill>
              </a:rPr>
              <a:t>(</a:t>
            </a:r>
            <a:r>
              <a:rPr lang="pl-PL" dirty="0" err="1" smtClean="0">
                <a:solidFill>
                  <a:schemeClr val="bg1"/>
                </a:solidFill>
              </a:rPr>
              <a:t>FTiR</a:t>
            </a:r>
            <a:r>
              <a:rPr lang="pl-PL" dirty="0" smtClean="0">
                <a:solidFill>
                  <a:schemeClr val="bg1"/>
                </a:solidFill>
              </a:rPr>
              <a:t>) - BGK</a:t>
            </a:r>
            <a:r>
              <a:rPr lang="pl-PL" dirty="0">
                <a:solidFill>
                  <a:schemeClr val="bg1"/>
                </a:solidFill>
              </a:rPr>
              <a:t/>
            </a:r>
            <a:br>
              <a:rPr lang="pl-PL" dirty="0">
                <a:solidFill>
                  <a:schemeClr val="bg1"/>
                </a:solidFill>
              </a:rPr>
            </a:br>
            <a:endParaRPr lang="pl-PL" dirty="0">
              <a:solidFill>
                <a:schemeClr val="bg1"/>
              </a:solidFill>
            </a:endParaRPr>
          </a:p>
        </p:txBody>
      </p:sp>
      <p:sp>
        <p:nvSpPr>
          <p:cNvPr id="3" name="Symbol zastępczy zawartości 2"/>
          <p:cNvSpPr>
            <a:spLocks noGrp="1"/>
          </p:cNvSpPr>
          <p:nvPr>
            <p:ph idx="1"/>
          </p:nvPr>
        </p:nvSpPr>
        <p:spPr>
          <a:xfrm>
            <a:off x="248934" y="1222162"/>
            <a:ext cx="8715554" cy="4871134"/>
          </a:xfrm>
        </p:spPr>
        <p:txBody>
          <a:bodyPr>
            <a:normAutofit fontScale="92500" lnSpcReduction="20000"/>
          </a:bodyPr>
          <a:lstStyle/>
          <a:p>
            <a:pPr marL="0" indent="0">
              <a:lnSpc>
                <a:spcPct val="128000"/>
              </a:lnSpc>
              <a:spcBef>
                <a:spcPts val="0"/>
              </a:spcBef>
              <a:buNone/>
            </a:pPr>
            <a:r>
              <a:rPr lang="pl-PL" b="1" dirty="0"/>
              <a:t>PREMIA TERMOMODERNIZACYJNA </a:t>
            </a:r>
          </a:p>
          <a:p>
            <a:pPr marL="0" indent="0">
              <a:lnSpc>
                <a:spcPct val="128000"/>
              </a:lnSpc>
              <a:spcBef>
                <a:spcPts val="0"/>
              </a:spcBef>
              <a:buNone/>
            </a:pPr>
            <a:r>
              <a:rPr lang="pl-PL" dirty="0"/>
              <a:t>bezzwrotne wsparcie sięgające do 20% kwoty kredytu, </a:t>
            </a:r>
          </a:p>
          <a:p>
            <a:pPr marL="0" indent="0">
              <a:lnSpc>
                <a:spcPct val="128000"/>
              </a:lnSpc>
              <a:spcBef>
                <a:spcPts val="0"/>
              </a:spcBef>
              <a:buNone/>
            </a:pPr>
            <a:r>
              <a:rPr lang="pl-PL" dirty="0"/>
              <a:t>zaciągniętego na realizację przedsięwzięcia. </a:t>
            </a:r>
            <a:endParaRPr lang="pl-PL" dirty="0" smtClean="0"/>
          </a:p>
          <a:p>
            <a:pPr marL="0" indent="0">
              <a:lnSpc>
                <a:spcPct val="128000"/>
              </a:lnSpc>
              <a:spcBef>
                <a:spcPts val="0"/>
              </a:spcBef>
              <a:buNone/>
            </a:pPr>
            <a:endParaRPr lang="pl-PL" b="1" dirty="0"/>
          </a:p>
          <a:p>
            <a:pPr marL="0" indent="0">
              <a:lnSpc>
                <a:spcPct val="128000"/>
              </a:lnSpc>
              <a:spcBef>
                <a:spcPts val="0"/>
              </a:spcBef>
              <a:buNone/>
            </a:pPr>
            <a:r>
              <a:rPr lang="pl-PL" b="1" dirty="0"/>
              <a:t>PREMIA REMONTOWA </a:t>
            </a:r>
          </a:p>
          <a:p>
            <a:pPr marL="0" indent="0">
              <a:lnSpc>
                <a:spcPct val="128000"/>
              </a:lnSpc>
              <a:spcBef>
                <a:spcPts val="0"/>
              </a:spcBef>
              <a:buNone/>
            </a:pPr>
            <a:r>
              <a:rPr lang="pl-PL" dirty="0"/>
              <a:t>bezzwrotne wsparcie sięgające do 20% kwoty kredytu, </a:t>
            </a:r>
          </a:p>
          <a:p>
            <a:pPr marL="0" indent="0">
              <a:lnSpc>
                <a:spcPct val="128000"/>
              </a:lnSpc>
              <a:spcBef>
                <a:spcPts val="0"/>
              </a:spcBef>
              <a:buNone/>
            </a:pPr>
            <a:r>
              <a:rPr lang="pl-PL" dirty="0"/>
              <a:t>zaciągniętego na realizację przedsięwzięcia, nie więcej niż 15% </a:t>
            </a:r>
          </a:p>
          <a:p>
            <a:pPr marL="0" indent="0">
              <a:lnSpc>
                <a:spcPct val="128000"/>
              </a:lnSpc>
              <a:spcBef>
                <a:spcPts val="0"/>
              </a:spcBef>
              <a:buNone/>
            </a:pPr>
            <a:r>
              <a:rPr lang="pl-PL" dirty="0"/>
              <a:t>wartości przedsięwzięcia (dla budynków przed sierpniem </a:t>
            </a:r>
            <a:r>
              <a:rPr lang="pl-PL" dirty="0" smtClean="0"/>
              <a:t>1961r</a:t>
            </a:r>
            <a:r>
              <a:rPr lang="pl-PL" dirty="0"/>
              <a:t>.)</a:t>
            </a:r>
          </a:p>
          <a:p>
            <a:pPr marL="0" indent="0">
              <a:lnSpc>
                <a:spcPct val="128000"/>
              </a:lnSpc>
              <a:spcBef>
                <a:spcPts val="0"/>
              </a:spcBef>
              <a:buNone/>
            </a:pPr>
            <a:endParaRPr lang="pl-PL" dirty="0" smtClean="0"/>
          </a:p>
          <a:p>
            <a:pPr marL="0" indent="0">
              <a:lnSpc>
                <a:spcPct val="128000"/>
              </a:lnSpc>
              <a:spcBef>
                <a:spcPts val="0"/>
              </a:spcBef>
              <a:buNone/>
            </a:pPr>
            <a:r>
              <a:rPr lang="pl-PL" b="1" dirty="0" smtClean="0"/>
              <a:t>PREMIA </a:t>
            </a:r>
            <a:r>
              <a:rPr lang="pl-PL" b="1" dirty="0"/>
              <a:t>KOMPENSACYJNA </a:t>
            </a:r>
          </a:p>
          <a:p>
            <a:pPr marL="0" indent="0">
              <a:lnSpc>
                <a:spcPct val="128000"/>
              </a:lnSpc>
              <a:spcBef>
                <a:spcPts val="0"/>
              </a:spcBef>
              <a:buNone/>
            </a:pPr>
            <a:r>
              <a:rPr lang="pl-PL" dirty="0"/>
              <a:t>bezzwrotne wsparcie stanowiące iloczyn wskaźnika kosztu </a:t>
            </a:r>
            <a:r>
              <a:rPr lang="pl-PL" dirty="0" smtClean="0"/>
              <a:t>przedsięwzięcia </a:t>
            </a:r>
            <a:r>
              <a:rPr lang="pl-PL" dirty="0"/>
              <a:t>oraz kwoty wynoszącej 2% wskaźnika przeliczeniowego </a:t>
            </a:r>
            <a:r>
              <a:rPr lang="pl-PL" dirty="0" smtClean="0"/>
              <a:t>za </a:t>
            </a:r>
            <a:r>
              <a:rPr lang="pl-PL" dirty="0"/>
              <a:t>każdy 1 </a:t>
            </a:r>
            <a:r>
              <a:rPr lang="pl-PL" dirty="0" smtClean="0"/>
              <a:t>m2 powierzchni </a:t>
            </a:r>
            <a:r>
              <a:rPr lang="pl-PL" dirty="0"/>
              <a:t>użytkowej lokalu (liczone za każdy rok </a:t>
            </a:r>
            <a:r>
              <a:rPr lang="pl-PL" dirty="0" smtClean="0"/>
              <a:t>ograniczeń </a:t>
            </a:r>
            <a:r>
              <a:rPr lang="pl-PL" dirty="0"/>
              <a:t>w czynszu).</a:t>
            </a:r>
          </a:p>
          <a:p>
            <a:pPr marL="0" indent="0">
              <a:buNone/>
            </a:pPr>
            <a:endParaRPr lang="pl-PL" dirty="0"/>
          </a:p>
        </p:txBody>
      </p:sp>
    </p:spTree>
    <p:extLst>
      <p:ext uri="{BB962C8B-B14F-4D97-AF65-F5344CB8AC3E}">
        <p14:creationId xmlns:p14="http://schemas.microsoft.com/office/powerpoint/2010/main" val="209738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1824" y="188640"/>
            <a:ext cx="8568952" cy="648072"/>
          </a:xfrm>
        </p:spPr>
        <p:txBody>
          <a:bodyPr>
            <a:normAutofit fontScale="90000"/>
          </a:bodyPr>
          <a:lstStyle/>
          <a:p>
            <a:pPr algn="ctr"/>
            <a:r>
              <a:rPr lang="pl-PL" dirty="0">
                <a:solidFill>
                  <a:schemeClr val="bg1"/>
                </a:solidFill>
              </a:rPr>
              <a:t>Możliwości finansowania </a:t>
            </a:r>
            <a:r>
              <a:rPr lang="pl-PL" dirty="0" smtClean="0">
                <a:solidFill>
                  <a:schemeClr val="bg1"/>
                </a:solidFill>
              </a:rPr>
              <a:t>rewitalizacji produktami </a:t>
            </a:r>
            <a:r>
              <a:rPr lang="pl-PL" dirty="0">
                <a:solidFill>
                  <a:schemeClr val="bg1"/>
                </a:solidFill>
              </a:rPr>
              <a:t>komercyjnymi </a:t>
            </a:r>
            <a:r>
              <a:rPr lang="pl-PL" dirty="0" smtClean="0">
                <a:solidFill>
                  <a:schemeClr val="bg1"/>
                </a:solidFill>
              </a:rPr>
              <a:t> BGK</a:t>
            </a:r>
            <a:endParaRPr lang="pl-PL" dirty="0">
              <a:solidFill>
                <a:schemeClr val="bg1"/>
              </a:solidFill>
            </a:endParaRPr>
          </a:p>
        </p:txBody>
      </p:sp>
      <p:sp>
        <p:nvSpPr>
          <p:cNvPr id="3" name="Symbol zastępczy zawartości 2"/>
          <p:cNvSpPr>
            <a:spLocks noGrp="1"/>
          </p:cNvSpPr>
          <p:nvPr>
            <p:ph idx="1"/>
          </p:nvPr>
        </p:nvSpPr>
        <p:spPr>
          <a:xfrm>
            <a:off x="228600" y="1340768"/>
            <a:ext cx="8915400" cy="4896544"/>
          </a:xfrm>
        </p:spPr>
        <p:txBody>
          <a:bodyPr>
            <a:normAutofit fontScale="85000" lnSpcReduction="10000"/>
          </a:bodyPr>
          <a:lstStyle/>
          <a:p>
            <a:pPr marL="0" indent="0">
              <a:buNone/>
            </a:pPr>
            <a:r>
              <a:rPr lang="pl-PL" b="1" dirty="0" smtClean="0"/>
              <a:t>KREDYTY KOMERCYJNE (TBS, SPÓŁKI KOMUNALNE)</a:t>
            </a:r>
          </a:p>
          <a:p>
            <a:pPr marL="0" indent="0">
              <a:buNone/>
            </a:pPr>
            <a:r>
              <a:rPr lang="pl-PL" dirty="0" smtClean="0"/>
              <a:t>•okres </a:t>
            </a:r>
            <a:r>
              <a:rPr lang="pl-PL" dirty="0"/>
              <a:t>spłaty do 30 lat,</a:t>
            </a:r>
          </a:p>
          <a:p>
            <a:pPr marL="0" indent="0">
              <a:buNone/>
            </a:pPr>
            <a:r>
              <a:rPr lang="pl-PL" dirty="0" smtClean="0"/>
              <a:t>• atrakcyjne </a:t>
            </a:r>
            <a:r>
              <a:rPr lang="pl-PL" dirty="0"/>
              <a:t>oprocentowanie WIBOR + marża,</a:t>
            </a:r>
          </a:p>
          <a:p>
            <a:pPr marL="0" indent="0">
              <a:buNone/>
            </a:pPr>
            <a:r>
              <a:rPr lang="pl-PL" dirty="0" smtClean="0"/>
              <a:t>•możliwość </a:t>
            </a:r>
            <a:r>
              <a:rPr lang="pl-PL" dirty="0"/>
              <a:t>finansowania przebudowy, adaptacji, </a:t>
            </a:r>
          </a:p>
          <a:p>
            <a:pPr marL="0" indent="0">
              <a:buNone/>
            </a:pPr>
            <a:r>
              <a:rPr lang="pl-PL" dirty="0"/>
              <a:t>rozbudowy itp.,</a:t>
            </a:r>
          </a:p>
          <a:p>
            <a:pPr marL="0" indent="0">
              <a:buNone/>
            </a:pPr>
            <a:r>
              <a:rPr lang="pl-PL" dirty="0" smtClean="0"/>
              <a:t>• możliwość </a:t>
            </a:r>
            <a:r>
              <a:rPr lang="pl-PL" dirty="0"/>
              <a:t>finansowania lokali użytkowych i miejsc </a:t>
            </a:r>
          </a:p>
          <a:p>
            <a:pPr marL="0" indent="0">
              <a:buNone/>
            </a:pPr>
            <a:r>
              <a:rPr lang="pl-PL" dirty="0" smtClean="0"/>
              <a:t>Postojowych</a:t>
            </a:r>
          </a:p>
          <a:p>
            <a:pPr marL="0" indent="0">
              <a:buNone/>
            </a:pPr>
            <a:endParaRPr lang="pl-PL" dirty="0" smtClean="0"/>
          </a:p>
          <a:p>
            <a:pPr marL="0" indent="0">
              <a:buNone/>
            </a:pPr>
            <a:r>
              <a:rPr lang="pl-PL" b="1" dirty="0" smtClean="0"/>
              <a:t>EMISJE OBLIGACJI ZABEZPIECZONE HIPOTECZNIE (TBS, SPÓŁKI KOMUNALNE)</a:t>
            </a:r>
          </a:p>
          <a:p>
            <a:pPr marL="0" indent="0">
              <a:buNone/>
            </a:pPr>
            <a:r>
              <a:rPr lang="pl-PL" dirty="0" smtClean="0"/>
              <a:t>• okres </a:t>
            </a:r>
            <a:r>
              <a:rPr lang="pl-PL" dirty="0"/>
              <a:t>wykupu do </a:t>
            </a:r>
            <a:r>
              <a:rPr lang="pl-PL" dirty="0" smtClean="0"/>
              <a:t>25 - 30 </a:t>
            </a:r>
            <a:r>
              <a:rPr lang="pl-PL" dirty="0"/>
              <a:t>lat,</a:t>
            </a:r>
          </a:p>
          <a:p>
            <a:pPr marL="0" indent="0">
              <a:buNone/>
            </a:pPr>
            <a:r>
              <a:rPr lang="pl-PL" dirty="0" smtClean="0"/>
              <a:t>• atrakcyjne </a:t>
            </a:r>
            <a:r>
              <a:rPr lang="pl-PL" dirty="0"/>
              <a:t>oprocentowanie WIBOR + marża,</a:t>
            </a:r>
          </a:p>
          <a:p>
            <a:pPr marL="0" indent="0">
              <a:buNone/>
            </a:pPr>
            <a:r>
              <a:rPr lang="pl-PL" dirty="0" smtClean="0"/>
              <a:t>• tryb </a:t>
            </a:r>
            <a:r>
              <a:rPr lang="pl-PL" dirty="0"/>
              <a:t>bezprzetargowy zagwarantowany zapisami ustawy o </a:t>
            </a:r>
            <a:r>
              <a:rPr lang="pl-PL" dirty="0" smtClean="0"/>
              <a:t> zamówieniach </a:t>
            </a:r>
            <a:r>
              <a:rPr lang="pl-PL" dirty="0"/>
              <a:t>publicznych,</a:t>
            </a:r>
          </a:p>
          <a:p>
            <a:pPr marL="0" indent="0">
              <a:buNone/>
            </a:pPr>
            <a:r>
              <a:rPr lang="pl-PL" dirty="0" smtClean="0"/>
              <a:t>•duża </a:t>
            </a:r>
            <a:r>
              <a:rPr lang="pl-PL" dirty="0"/>
              <a:t>elastyczność instrumentu (wypłaty, transze).</a:t>
            </a:r>
          </a:p>
          <a:p>
            <a:pPr marL="0" indent="0">
              <a:buNone/>
            </a:pPr>
            <a:endParaRPr lang="pl-PL" dirty="0"/>
          </a:p>
          <a:p>
            <a:endParaRPr lang="pl-PL" dirty="0"/>
          </a:p>
        </p:txBody>
      </p:sp>
    </p:spTree>
    <p:extLst>
      <p:ext uri="{BB962C8B-B14F-4D97-AF65-F5344CB8AC3E}">
        <p14:creationId xmlns:p14="http://schemas.microsoft.com/office/powerpoint/2010/main" val="240095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408" y="112677"/>
            <a:ext cx="8229600" cy="648072"/>
          </a:xfrm>
        </p:spPr>
        <p:txBody>
          <a:bodyPr>
            <a:normAutofit fontScale="90000"/>
          </a:bodyPr>
          <a:lstStyle/>
          <a:p>
            <a:pPr algn="ctr"/>
            <a:r>
              <a:rPr lang="pl-PL" dirty="0" smtClean="0">
                <a:solidFill>
                  <a:schemeClr val="bg1"/>
                </a:solidFill>
              </a:rPr>
              <a:t>Szukamy źródeł  - </a:t>
            </a:r>
            <a:r>
              <a:rPr lang="pl-PL" b="0" dirty="0" smtClean="0">
                <a:solidFill>
                  <a:schemeClr val="bg1"/>
                </a:solidFill>
              </a:rPr>
              <a:t>instrumenty finansowe kreowane przez władze lokalne </a:t>
            </a:r>
            <a:endParaRPr lang="pl-PL" dirty="0">
              <a:solidFill>
                <a:schemeClr val="bg1"/>
              </a:solidFill>
            </a:endParaRPr>
          </a:p>
        </p:txBody>
      </p:sp>
      <p:sp>
        <p:nvSpPr>
          <p:cNvPr id="3" name="Symbol zastępczy zawartości 2"/>
          <p:cNvSpPr>
            <a:spLocks noGrp="1"/>
          </p:cNvSpPr>
          <p:nvPr>
            <p:ph idx="1"/>
          </p:nvPr>
        </p:nvSpPr>
        <p:spPr>
          <a:xfrm>
            <a:off x="251520" y="1484784"/>
            <a:ext cx="8229600" cy="3921299"/>
          </a:xfrm>
        </p:spPr>
        <p:txBody>
          <a:bodyPr/>
          <a:lstStyle/>
          <a:p>
            <a:pPr marL="0" indent="0" algn="ctr"/>
            <a:r>
              <a:rPr lang="pl-PL" dirty="0" smtClean="0"/>
              <a:t> Uchwały </a:t>
            </a:r>
            <a:r>
              <a:rPr lang="pl-PL" dirty="0"/>
              <a:t>rady gminy określające wysokość stawek podatku od nieruchomości w roku 2016 r. powinny obejmować stawkę podatku od gruntów objętych obszarem rewitalizacji wprowadzoną do ustawy z dnia 12 stycznia 1991 r. o podatkach i opłatach lokalnych (Dz. U. 2014 poz. 849 z późn. zm.) w art. 37 pkt 2 ustawy z dnia 9 października 2015 r. o rewitalizacji (Dz. U. 2015 poz. 1777). </a:t>
            </a:r>
          </a:p>
        </p:txBody>
      </p:sp>
      <p:sp>
        <p:nvSpPr>
          <p:cNvPr id="4" name="pole tekstowe 3"/>
          <p:cNvSpPr txBox="1"/>
          <p:nvPr/>
        </p:nvSpPr>
        <p:spPr>
          <a:xfrm>
            <a:off x="323528" y="4797152"/>
            <a:ext cx="3168352" cy="1200329"/>
          </a:xfrm>
          <a:prstGeom prst="rect">
            <a:avLst/>
          </a:prstGeom>
          <a:noFill/>
          <a:ln>
            <a:solidFill>
              <a:srgbClr val="FF0000"/>
            </a:solidFill>
          </a:ln>
        </p:spPr>
        <p:txBody>
          <a:bodyPr wrap="square" rtlCol="0">
            <a:spAutoFit/>
          </a:bodyPr>
          <a:lstStyle/>
          <a:p>
            <a:pPr algn="ctr"/>
            <a:r>
              <a:rPr lang="pl-PL" dirty="0" smtClean="0"/>
              <a:t>Stawka musi zostać wprowadzona od 2016 r. niezależnie od posiadania programu rewitalizacji.</a:t>
            </a:r>
            <a:endParaRPr lang="pl-PL" dirty="0"/>
          </a:p>
        </p:txBody>
      </p:sp>
      <p:sp>
        <p:nvSpPr>
          <p:cNvPr id="5" name="pole tekstowe 4"/>
          <p:cNvSpPr txBox="1"/>
          <p:nvPr/>
        </p:nvSpPr>
        <p:spPr>
          <a:xfrm>
            <a:off x="3635896" y="4293096"/>
            <a:ext cx="5508104" cy="1869743"/>
          </a:xfrm>
          <a:prstGeom prst="rect">
            <a:avLst/>
          </a:prstGeom>
          <a:noFill/>
        </p:spPr>
        <p:txBody>
          <a:bodyPr wrap="square" rtlCol="0">
            <a:spAutoFit/>
          </a:bodyPr>
          <a:lstStyle/>
          <a:p>
            <a:pPr marL="621792" lvl="1" fontAlgn="auto">
              <a:spcBef>
                <a:spcPts val="324"/>
              </a:spcBef>
              <a:spcAft>
                <a:spcPts val="0"/>
              </a:spcAft>
              <a:buFont typeface="Wingdings" pitchFamily="2" charset="2"/>
              <a:buChar char="§"/>
              <a:defRPr/>
            </a:pPr>
            <a:r>
              <a:rPr lang="pl-PL" dirty="0" smtClean="0"/>
              <a:t>Opłata planistyczna</a:t>
            </a:r>
          </a:p>
          <a:p>
            <a:pPr marL="621792" lvl="1" fontAlgn="auto">
              <a:spcBef>
                <a:spcPts val="324"/>
              </a:spcBef>
              <a:spcAft>
                <a:spcPts val="0"/>
              </a:spcAft>
              <a:buFont typeface="Wingdings" pitchFamily="2" charset="2"/>
              <a:buChar char="§"/>
              <a:defRPr/>
            </a:pPr>
            <a:r>
              <a:rPr lang="pl-PL" dirty="0" smtClean="0"/>
              <a:t>Opłaty </a:t>
            </a:r>
            <a:r>
              <a:rPr lang="pl-PL" dirty="0" err="1" smtClean="0"/>
              <a:t>adiacenckie</a:t>
            </a:r>
            <a:endParaRPr lang="pl-PL" dirty="0" smtClean="0"/>
          </a:p>
          <a:p>
            <a:pPr marL="621792" lvl="1" fontAlgn="auto">
              <a:spcBef>
                <a:spcPts val="324"/>
              </a:spcBef>
              <a:spcAft>
                <a:spcPts val="0"/>
              </a:spcAft>
              <a:buFont typeface="Wingdings" pitchFamily="2" charset="2"/>
              <a:buChar char="§"/>
              <a:defRPr/>
            </a:pPr>
            <a:r>
              <a:rPr lang="pl-PL" dirty="0" smtClean="0"/>
              <a:t>Dochody z podatku od nieruchomości</a:t>
            </a:r>
          </a:p>
          <a:p>
            <a:pPr marL="621792" lvl="1" fontAlgn="auto">
              <a:spcBef>
                <a:spcPts val="324"/>
              </a:spcBef>
              <a:spcAft>
                <a:spcPts val="0"/>
              </a:spcAft>
              <a:buFont typeface="Wingdings" pitchFamily="2" charset="2"/>
              <a:buChar char="§"/>
              <a:defRPr/>
            </a:pPr>
            <a:r>
              <a:rPr lang="pl-PL" dirty="0" smtClean="0"/>
              <a:t>Dochody związane z obrotem nieruchomościami (podatek od czynności cywilnoprawnych)</a:t>
            </a:r>
          </a:p>
          <a:p>
            <a:endParaRPr lang="pl-PL" dirty="0"/>
          </a:p>
        </p:txBody>
      </p:sp>
      <p:sp>
        <p:nvSpPr>
          <p:cNvPr id="6" name="AutoShape 24"/>
          <p:cNvSpPr>
            <a:spLocks noChangeArrowheads="1"/>
          </p:cNvSpPr>
          <p:nvPr/>
        </p:nvSpPr>
        <p:spPr bwMode="auto">
          <a:xfrm rot="19100270">
            <a:off x="1706001" y="3721174"/>
            <a:ext cx="576229" cy="912292"/>
          </a:xfrm>
          <a:custGeom>
            <a:avLst/>
            <a:gdLst>
              <a:gd name="T0" fmla="*/ 504 w 21600"/>
              <a:gd name="T1" fmla="*/ 0 h 21600"/>
              <a:gd name="T2" fmla="*/ 504 w 21600"/>
              <a:gd name="T3" fmla="*/ 811 h 21600"/>
              <a:gd name="T4" fmla="*/ 108 w 21600"/>
              <a:gd name="T5" fmla="*/ 1440 h 21600"/>
              <a:gd name="T6" fmla="*/ 720 w 21600"/>
              <a:gd name="T7" fmla="*/ 405 h 21600"/>
              <a:gd name="T8" fmla="*/ 17694720 60000 65536"/>
              <a:gd name="T9" fmla="*/ 5898240 60000 65536"/>
              <a:gd name="T10" fmla="*/ 5898240 60000 65536"/>
              <a:gd name="T11" fmla="*/ 0 60000 65536"/>
              <a:gd name="T12" fmla="*/ 12420 w 21600"/>
              <a:gd name="T13" fmla="*/ 2910 h 21600"/>
              <a:gd name="T14" fmla="*/ 18240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pl-PL">
              <a:latin typeface="Lucida Sans Unicode" pitchFamily="34" charset="0"/>
            </a:endParaRPr>
          </a:p>
        </p:txBody>
      </p:sp>
    </p:spTree>
    <p:extLst>
      <p:ext uri="{BB962C8B-B14F-4D97-AF65-F5344CB8AC3E}">
        <p14:creationId xmlns:p14="http://schemas.microsoft.com/office/powerpoint/2010/main" val="3630565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43608" y="1340768"/>
            <a:ext cx="7358114" cy="32470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CC00FF"/>
                </a:solidFill>
                <a:effectLst/>
                <a:ea typeface="Calibri" pitchFamily="34" charset="0"/>
                <a:cs typeface="Times New Roman" pitchFamily="18" charset="0"/>
              </a:rPr>
              <a:t>OBSZAR</a:t>
            </a:r>
            <a:r>
              <a:rPr kumimoji="0" lang="pl-PL" sz="1600" b="0" i="0" u="none" strike="noStrike" cap="none" normalizeH="0" dirty="0" smtClean="0">
                <a:ln>
                  <a:noFill/>
                </a:ln>
                <a:solidFill>
                  <a:srgbClr val="CC00FF"/>
                </a:solidFill>
                <a:effectLst/>
                <a:ea typeface="Calibri" pitchFamily="34" charset="0"/>
                <a:cs typeface="Times New Roman" pitchFamily="18" charset="0"/>
              </a:rPr>
              <a:t> TEMATYCZNY: ochrona zabytków </a:t>
            </a:r>
            <a:endParaRPr kumimoji="0" lang="pl-PL" sz="1600" b="0" i="0" u="none" strike="noStrike" cap="none" normalizeH="0" baseline="0" dirty="0" smtClean="0">
              <a:ln>
                <a:noFill/>
              </a:ln>
              <a:solidFill>
                <a:srgbClr val="CC00FF"/>
              </a:solidFill>
              <a:effectLst/>
              <a:cs typeface="Arial" pitchFamily="34" charset="0"/>
            </a:endParaRPr>
          </a:p>
          <a:p>
            <a:pPr algn="just" eaLnBrk="0" fontAlgn="base" hangingPunct="0">
              <a:spcBef>
                <a:spcPct val="0"/>
              </a:spcBef>
              <a:spcAft>
                <a:spcPct val="0"/>
              </a:spcAft>
            </a:pPr>
            <a:r>
              <a:rPr kumimoji="0" lang="pl-PL" sz="1600" b="0" i="0" u="none" strike="noStrike" cap="none" normalizeH="0" baseline="0" dirty="0" smtClean="0">
                <a:ln>
                  <a:noFill/>
                </a:ln>
                <a:effectLst/>
                <a:ea typeface="Times New Roman" pitchFamily="18" charset="0"/>
                <a:cs typeface="Times New Roman" pitchFamily="18" charset="0"/>
              </a:rPr>
              <a:t>Działania 1.3</a:t>
            </a:r>
            <a:r>
              <a:rPr kumimoji="0" lang="pl-PL" sz="1600" b="0" i="0" u="none" strike="noStrike" cap="none" normalizeH="0" dirty="0" smtClean="0">
                <a:ln>
                  <a:noFill/>
                </a:ln>
                <a:effectLst/>
                <a:ea typeface="Times New Roman" pitchFamily="18" charset="0"/>
                <a:cs typeface="Times New Roman" pitchFamily="18" charset="0"/>
              </a:rPr>
              <a:t> </a:t>
            </a:r>
            <a:r>
              <a:rPr lang="pl-PL" sz="1600" dirty="0"/>
              <a:t>Wspieranie efektywności energetycznej w budynkach  użyteczności publicznej </a:t>
            </a:r>
            <a:endParaRPr kumimoji="0" lang="pl-PL" sz="1600" b="0" i="0" u="none" strike="noStrike" cap="none" normalizeH="0" baseline="0" dirty="0" smtClean="0">
              <a:ln>
                <a:noFill/>
              </a:ln>
              <a:solidFill>
                <a:schemeClr val="tx1"/>
              </a:solidFill>
              <a:effectLst/>
              <a:cs typeface="Arial" pitchFamily="34" charset="0"/>
            </a:endParaRPr>
          </a:p>
          <a:p>
            <a:pPr lvl="0"/>
            <a:r>
              <a:rPr lang="pl-PL" sz="1600" dirty="0"/>
              <a:t>Instytucja wdrażająca:  Narodowy Fundusz Ochrony Środowiska i Gospodarki Wodnej </a:t>
            </a:r>
          </a:p>
          <a:p>
            <a:pPr lvl="0"/>
            <a:r>
              <a:rPr lang="pl-PL" sz="1600" dirty="0"/>
              <a:t>Instytucja pośrednicząca:  Ministerstwo Energetyki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sz="50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sz="12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ea typeface="Calibri" pitchFamily="34" charset="0"/>
                <a:cs typeface="Times New Roman" pitchFamily="18" charset="0"/>
              </a:rPr>
              <a:t>Informacje szczegółowe:</a:t>
            </a:r>
            <a:endParaRPr lang="pl-PL" sz="1200" b="1" dirty="0">
              <a:ea typeface="Calibri" pitchFamily="34" charset="0"/>
              <a:cs typeface="Arial" pitchFamily="34" charset="0"/>
            </a:endParaRPr>
          </a:p>
          <a:p>
            <a:pPr lvl="0" algn="just" eaLnBrk="0" fontAlgn="base" hangingPunct="0">
              <a:spcBef>
                <a:spcPct val="0"/>
              </a:spcBef>
              <a:spcAft>
                <a:spcPct val="0"/>
              </a:spcAft>
            </a:pPr>
            <a:r>
              <a:rPr lang="pl-PL" sz="1200" dirty="0"/>
              <a:t>Wsparcie projektów inwestycyjnych dotyczących głębokiej kompleksowej modernizacji energetycznej budynków użyteczności publicznej obejmującej takie elementy </a:t>
            </a:r>
            <a:r>
              <a:rPr lang="pl-PL" sz="1200" dirty="0" smtClean="0"/>
              <a:t>jak, m.in.:</a:t>
            </a:r>
          </a:p>
          <a:p>
            <a:pPr marL="228600" indent="-228600">
              <a:buAutoNum type="arabicPeriod"/>
            </a:pPr>
            <a:r>
              <a:rPr lang="pl-PL" sz="1200" b="1" dirty="0" smtClean="0">
                <a:solidFill>
                  <a:srgbClr val="CC00FF"/>
                </a:solidFill>
              </a:rPr>
              <a:t>ocieplenie</a:t>
            </a:r>
            <a:r>
              <a:rPr lang="pl-PL" sz="1200" b="1" dirty="0">
                <a:solidFill>
                  <a:srgbClr val="CC00FF"/>
                </a:solidFill>
              </a:rPr>
              <a:t>, przegród </a:t>
            </a:r>
            <a:r>
              <a:rPr lang="pl-PL" sz="1200" dirty="0"/>
              <a:t>zewnętrznych obiektu, w tym ścian zewnętrznych, podłóg, dachów i stropodachów wymiana okien, drzwi </a:t>
            </a:r>
            <a:r>
              <a:rPr lang="pl-PL" sz="1200" dirty="0" smtClean="0"/>
              <a:t>zewnętrznych</a:t>
            </a:r>
          </a:p>
          <a:p>
            <a:pPr marL="228600" indent="-228600">
              <a:buAutoNum type="arabicPeriod"/>
            </a:pPr>
            <a:r>
              <a:rPr lang="pl-PL" sz="1200" b="1" dirty="0" smtClean="0">
                <a:solidFill>
                  <a:srgbClr val="CC00FF"/>
                </a:solidFill>
              </a:rPr>
              <a:t>wymiana </a:t>
            </a:r>
            <a:r>
              <a:rPr lang="pl-PL" sz="1200" b="1" dirty="0">
                <a:solidFill>
                  <a:srgbClr val="CC00FF"/>
                </a:solidFill>
              </a:rPr>
              <a:t>oświetlenia na </a:t>
            </a:r>
            <a:r>
              <a:rPr lang="pl-PL" sz="1200" b="1" dirty="0" smtClean="0">
                <a:solidFill>
                  <a:srgbClr val="CC00FF"/>
                </a:solidFill>
              </a:rPr>
              <a:t>energooszczędne</a:t>
            </a:r>
            <a:endParaRPr lang="pl-PL" sz="1200" dirty="0"/>
          </a:p>
          <a:p>
            <a:pPr marL="228600" indent="-228600">
              <a:buAutoNum type="arabicPeriod"/>
            </a:pPr>
            <a:r>
              <a:rPr lang="pl-PL" sz="1200" dirty="0" smtClean="0"/>
              <a:t>zastosowanie </a:t>
            </a:r>
            <a:r>
              <a:rPr lang="pl-PL" sz="1200" dirty="0"/>
              <a:t>systemów zarządzania energią w </a:t>
            </a:r>
            <a:r>
              <a:rPr lang="pl-PL" sz="1200" dirty="0" smtClean="0"/>
              <a:t>budynku</a:t>
            </a:r>
          </a:p>
          <a:p>
            <a:pPr marL="228600" lvl="0" indent="-228600">
              <a:buFontTx/>
              <a:buAutoNum type="arabicPeriod"/>
            </a:pPr>
            <a:r>
              <a:rPr lang="pl-PL" sz="1200" dirty="0"/>
              <a:t>tworzenie zielonych dachów i „żyjących, zielonych ścian</a:t>
            </a:r>
            <a:r>
              <a:rPr lang="pl-PL" sz="1200" dirty="0" smtClean="0"/>
              <a:t>”</a:t>
            </a:r>
            <a:endParaRPr lang="pl-PL" sz="1200" dirty="0"/>
          </a:p>
          <a:p>
            <a:pPr marL="228600" indent="-228600">
              <a:buAutoNum type="arabicPeriod"/>
            </a:pPr>
            <a:r>
              <a:rPr lang="pl-PL" sz="1200" b="1" dirty="0" smtClean="0">
                <a:solidFill>
                  <a:srgbClr val="CC00FF"/>
                </a:solidFill>
              </a:rPr>
              <a:t>opracowanie </a:t>
            </a:r>
            <a:r>
              <a:rPr lang="pl-PL" sz="1200" b="1" dirty="0">
                <a:solidFill>
                  <a:srgbClr val="CC00FF"/>
                </a:solidFill>
              </a:rPr>
              <a:t>projektów modernizacji energetycznej stanowiących element projektu inwestycyjnego</a:t>
            </a:r>
            <a:endParaRPr lang="pl-PL" sz="1200" b="1" dirty="0" smtClean="0">
              <a:solidFill>
                <a:srgbClr val="CC00FF"/>
              </a:solidFill>
            </a:endParaRPr>
          </a:p>
        </p:txBody>
      </p:sp>
      <p:sp>
        <p:nvSpPr>
          <p:cNvPr id="5" name="Rectangle 1"/>
          <p:cNvSpPr>
            <a:spLocks noChangeArrowheads="1"/>
          </p:cNvSpPr>
          <p:nvPr/>
        </p:nvSpPr>
        <p:spPr bwMode="auto">
          <a:xfrm>
            <a:off x="1043608" y="332656"/>
            <a:ext cx="735811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2000" b="1" dirty="0" err="1" smtClean="0">
                <a:solidFill>
                  <a:schemeClr val="bg1"/>
                </a:solidFill>
                <a:ea typeface="Calibri" pitchFamily="34" charset="0"/>
                <a:cs typeface="Times New Roman" pitchFamily="18" charset="0"/>
              </a:rPr>
              <a:t>POIiŚ</a:t>
            </a:r>
            <a:r>
              <a:rPr lang="pl-PL" sz="2000" b="1" dirty="0" smtClean="0">
                <a:solidFill>
                  <a:schemeClr val="bg1"/>
                </a:solidFill>
                <a:ea typeface="Calibri" pitchFamily="34" charset="0"/>
                <a:cs typeface="Times New Roman" pitchFamily="18" charset="0"/>
              </a:rPr>
              <a:t> – Program Operacyjny Infrastruktura i Środowisko 2014-2020 </a:t>
            </a:r>
          </a:p>
        </p:txBody>
      </p:sp>
      <p:graphicFrame>
        <p:nvGraphicFramePr>
          <p:cNvPr id="6" name="Tabela 5"/>
          <p:cNvGraphicFramePr>
            <a:graphicFrameLocks noGrp="1"/>
          </p:cNvGraphicFramePr>
          <p:nvPr>
            <p:extLst>
              <p:ext uri="{D42A27DB-BD31-4B8C-83A1-F6EECF244321}">
                <p14:modId xmlns:p14="http://schemas.microsoft.com/office/powerpoint/2010/main" val="336033052"/>
              </p:ext>
            </p:extLst>
          </p:nvPr>
        </p:nvGraphicFramePr>
        <p:xfrm>
          <a:off x="1034430" y="4869160"/>
          <a:ext cx="7143800" cy="928694"/>
        </p:xfrm>
        <a:graphic>
          <a:graphicData uri="http://schemas.openxmlformats.org/drawingml/2006/table">
            <a:tbl>
              <a:tblPr/>
              <a:tblGrid>
                <a:gridCol w="5035441"/>
                <a:gridCol w="2108359"/>
              </a:tblGrid>
              <a:tr h="742955">
                <a:tc>
                  <a:txBody>
                    <a:bodyPr/>
                    <a:lstStyle/>
                    <a:p>
                      <a:pPr>
                        <a:spcAft>
                          <a:spcPts val="0"/>
                        </a:spcAft>
                      </a:pPr>
                      <a:r>
                        <a:rPr lang="pl-PL" sz="1000" dirty="0" smtClean="0">
                          <a:solidFill>
                            <a:srgbClr val="000000"/>
                          </a:solidFill>
                          <a:latin typeface="+mn-lt"/>
                          <a:ea typeface="Calibri"/>
                          <a:cs typeface="Calibri"/>
                        </a:rPr>
                        <a:t>FINANSOWANIE</a:t>
                      </a:r>
                    </a:p>
                    <a:p>
                      <a:pPr>
                        <a:spcAft>
                          <a:spcPts val="0"/>
                        </a:spcAft>
                      </a:pPr>
                      <a:r>
                        <a:rPr lang="pl-PL" sz="1000" dirty="0" smtClean="0">
                          <a:solidFill>
                            <a:srgbClr val="000000"/>
                          </a:solidFill>
                          <a:latin typeface="+mn-lt"/>
                          <a:ea typeface="Calibri"/>
                          <a:cs typeface="Calibri"/>
                        </a:rPr>
                        <a:t>Maksymalny </a:t>
                      </a:r>
                      <a:r>
                        <a:rPr lang="pl-PL" sz="1000" dirty="0">
                          <a:solidFill>
                            <a:srgbClr val="000000"/>
                          </a:solidFill>
                          <a:latin typeface="+mn-lt"/>
                          <a:ea typeface="Calibri"/>
                          <a:cs typeface="Calibri"/>
                        </a:rPr>
                        <a:t>% poziom dofinansowania całkowitego wydatków </a:t>
                      </a:r>
                      <a:r>
                        <a:rPr lang="pl-PL" sz="1000" dirty="0" err="1">
                          <a:solidFill>
                            <a:srgbClr val="000000"/>
                          </a:solidFill>
                          <a:latin typeface="+mn-lt"/>
                          <a:ea typeface="Calibri"/>
                          <a:cs typeface="Calibri"/>
                        </a:rPr>
                        <a:t>kwalifikowalnych</a:t>
                      </a:r>
                      <a:r>
                        <a:rPr lang="pl-PL" sz="1000" dirty="0">
                          <a:solidFill>
                            <a:srgbClr val="000000"/>
                          </a:solidFill>
                          <a:latin typeface="+mn-lt"/>
                          <a:ea typeface="Calibri"/>
                          <a:cs typeface="Calibri"/>
                        </a:rPr>
                        <a:t> na poziomie projektu (środki UE + ewentualne współfinansowanie z budżetu państwa lub innych źródeł przyznawane beneficjentowi przez właściwą instytucję)(%) </a:t>
                      </a:r>
                      <a:endParaRPr lang="pl-PL" sz="1200" dirty="0">
                        <a:solidFill>
                          <a:srgbClr val="000000"/>
                        </a:solidFill>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dirty="0">
                          <a:solidFill>
                            <a:srgbClr val="000000"/>
                          </a:solidFill>
                          <a:latin typeface="+mn-lt"/>
                          <a:ea typeface="Calibri"/>
                          <a:cs typeface="Calibri"/>
                        </a:rPr>
                        <a:t>85%</a:t>
                      </a:r>
                      <a:endParaRPr lang="pl-PL" sz="1200" dirty="0">
                        <a:solidFill>
                          <a:srgbClr val="000000"/>
                        </a:solidFill>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39">
                <a:tc>
                  <a:txBody>
                    <a:bodyPr/>
                    <a:lstStyle/>
                    <a:p>
                      <a:pPr>
                        <a:spcAft>
                          <a:spcPts val="0"/>
                        </a:spcAft>
                      </a:pPr>
                      <a:r>
                        <a:rPr lang="pl-PL" sz="1000" dirty="0">
                          <a:solidFill>
                            <a:srgbClr val="000000"/>
                          </a:solidFill>
                          <a:latin typeface="+mn-lt"/>
                          <a:ea typeface="Calibri"/>
                          <a:cs typeface="Calibri"/>
                        </a:rPr>
                        <a:t>Minimalna i maksymalna wartość projektu (PLN) </a:t>
                      </a:r>
                      <a:endParaRPr lang="pl-PL" sz="1200" dirty="0">
                        <a:solidFill>
                          <a:srgbClr val="000000"/>
                        </a:solidFill>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dirty="0">
                          <a:solidFill>
                            <a:srgbClr val="000000"/>
                          </a:solidFill>
                          <a:latin typeface="+mn-lt"/>
                          <a:ea typeface="Calibri"/>
                          <a:cs typeface="Calibri"/>
                        </a:rPr>
                        <a:t>Nie dotyczy</a:t>
                      </a:r>
                      <a:endParaRPr lang="pl-PL" sz="1200" dirty="0">
                        <a:solidFill>
                          <a:srgbClr val="000000"/>
                        </a:solidFill>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3889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5616" y="1412776"/>
            <a:ext cx="735811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CC00FF"/>
                </a:solidFill>
                <a:effectLst/>
                <a:ea typeface="Calibri" pitchFamily="34" charset="0"/>
                <a:cs typeface="Times New Roman" pitchFamily="18" charset="0"/>
              </a:rPr>
              <a:t>OBSZAR</a:t>
            </a:r>
            <a:r>
              <a:rPr kumimoji="0" lang="pl-PL" sz="1600" b="0" i="0" u="none" strike="noStrike" cap="none" normalizeH="0" dirty="0" smtClean="0">
                <a:ln>
                  <a:noFill/>
                </a:ln>
                <a:solidFill>
                  <a:srgbClr val="CC00FF"/>
                </a:solidFill>
                <a:effectLst/>
                <a:ea typeface="Calibri" pitchFamily="34" charset="0"/>
                <a:cs typeface="Times New Roman" pitchFamily="18" charset="0"/>
              </a:rPr>
              <a:t> TEMATYCZNY: rewaloryzacja zieleni / tworzenie lub odnowa parków </a:t>
            </a:r>
            <a:endParaRPr kumimoji="0" lang="pl-PL" sz="1600" b="0" i="0" u="none" strike="noStrike" cap="none" normalizeH="0" baseline="0" dirty="0" smtClean="0">
              <a:ln>
                <a:noFill/>
              </a:ln>
              <a:solidFill>
                <a:srgbClr val="CC00FF"/>
              </a:solidFill>
              <a:effectLst/>
              <a:cs typeface="Arial" pitchFamily="34" charset="0"/>
            </a:endParaRPr>
          </a:p>
          <a:p>
            <a:pPr lvl="0" algn="just" eaLnBrk="0" fontAlgn="base" hangingPunct="0">
              <a:spcBef>
                <a:spcPct val="0"/>
              </a:spcBef>
              <a:spcAft>
                <a:spcPct val="0"/>
              </a:spcAft>
            </a:pPr>
            <a:r>
              <a:rPr lang="pl-PL" sz="1600" dirty="0"/>
              <a:t>Działanie 2.5 Poprawa jakości środowiska </a:t>
            </a:r>
            <a:r>
              <a:rPr lang="pl-PL" sz="1600" dirty="0" smtClean="0"/>
              <a:t>miejskiego</a:t>
            </a:r>
          </a:p>
          <a:p>
            <a:pPr lvl="0"/>
            <a:r>
              <a:rPr lang="pl-PL" sz="1600" dirty="0"/>
              <a:t>Instytucja pośrednicząca:  Ministerstwo Środowiska </a:t>
            </a:r>
          </a:p>
          <a:p>
            <a:pPr lvl="0"/>
            <a:r>
              <a:rPr lang="pl-PL" sz="1600" dirty="0"/>
              <a:t>Instytucja wdrażająca: Narodowy Fundusz Ochrony Środowiska i Gospodarki Wodnej </a:t>
            </a:r>
            <a:endParaRPr lang="pl-PL" sz="1600" dirty="0" smtClean="0"/>
          </a:p>
          <a:p>
            <a:pPr lvl="0" algn="just" eaLnBrk="0" fontAlgn="base" hangingPunct="0">
              <a:spcBef>
                <a:spcPct val="0"/>
              </a:spcBef>
              <a:spcAft>
                <a:spcPct val="0"/>
              </a:spcAft>
            </a:pPr>
            <a:endParaRPr kumimoji="0" lang="pl-PL" sz="1200" i="0" u="none" strike="noStrike" cap="none" normalizeH="0" baseline="0" dirty="0" smtClean="0">
              <a:ln>
                <a:noFill/>
              </a:ln>
              <a:solidFill>
                <a:schemeClr val="tx1"/>
              </a:solidFill>
              <a:effectLst/>
              <a:ea typeface="Calibri" pitchFamily="34" charset="0"/>
              <a:cs typeface="Times New Roman" pitchFamily="18" charset="0"/>
            </a:endParaRPr>
          </a:p>
          <a:p>
            <a:pPr lvl="0" algn="just" eaLnBrk="0" fontAlgn="base" hangingPunct="0">
              <a:spcBef>
                <a:spcPct val="0"/>
              </a:spcBef>
              <a:spcAft>
                <a:spcPct val="0"/>
              </a:spcAft>
            </a:pPr>
            <a:r>
              <a:rPr kumimoji="0" lang="pl-PL" sz="1200" b="1" i="0" u="none" strike="noStrike" cap="none" normalizeH="0" baseline="0" dirty="0" smtClean="0">
                <a:ln>
                  <a:noFill/>
                </a:ln>
                <a:solidFill>
                  <a:schemeClr val="tx1"/>
                </a:solidFill>
                <a:effectLst/>
                <a:ea typeface="Calibri" pitchFamily="34" charset="0"/>
                <a:cs typeface="Times New Roman" pitchFamily="18" charset="0"/>
              </a:rPr>
              <a:t>Informacje szczegółowe:</a:t>
            </a:r>
          </a:p>
          <a:p>
            <a:pPr lvl="0" algn="just" eaLnBrk="0" fontAlgn="base" hangingPunct="0">
              <a:spcBef>
                <a:spcPct val="0"/>
              </a:spcBef>
              <a:spcAft>
                <a:spcPct val="0"/>
              </a:spcAft>
            </a:pPr>
            <a:r>
              <a:rPr lang="pl-PL" sz="1200" dirty="0"/>
              <a:t>Finansowanie działań związanych z rekultywacją i </a:t>
            </a:r>
            <a:r>
              <a:rPr lang="pl-PL" sz="1200" dirty="0" err="1"/>
              <a:t>remediacją</a:t>
            </a:r>
            <a:r>
              <a:rPr lang="pl-PL" sz="1200" dirty="0"/>
              <a:t> obejmie również docelowe zagospodarowanie terenu, w szczególności nasadzenia i utworzenie całorocznych akwenów. Środowiskowe zagospodarowanie terenu objętego rekultywacją i </a:t>
            </a:r>
            <a:r>
              <a:rPr lang="pl-PL" sz="1200" dirty="0" err="1"/>
              <a:t>remediacją</a:t>
            </a:r>
            <a:r>
              <a:rPr lang="pl-PL" sz="1200" dirty="0"/>
              <a:t> oznacza</a:t>
            </a:r>
            <a:r>
              <a:rPr lang="pl-PL" sz="1200" dirty="0">
                <a:solidFill>
                  <a:srgbClr val="CC00FF"/>
                </a:solidFill>
              </a:rPr>
              <a:t>, </a:t>
            </a:r>
            <a:r>
              <a:rPr lang="pl-PL" sz="1200" b="1" dirty="0">
                <a:solidFill>
                  <a:srgbClr val="CC00FF"/>
                </a:solidFill>
              </a:rPr>
              <a:t>że minimum 70 % powierzchni po zakończeniu realizacji projektu będzie terenem biologicznie czynnym </a:t>
            </a:r>
            <a:endParaRPr lang="pl-PL" sz="1200" b="1" dirty="0" smtClean="0">
              <a:solidFill>
                <a:srgbClr val="CC00FF"/>
              </a:solidFill>
            </a:endParaRPr>
          </a:p>
          <a:p>
            <a:pPr lvl="0" algn="just" eaLnBrk="0" fontAlgn="base" hangingPunct="0">
              <a:spcBef>
                <a:spcPct val="0"/>
              </a:spcBef>
              <a:spcAft>
                <a:spcPct val="0"/>
              </a:spcAft>
            </a:pPr>
            <a:r>
              <a:rPr lang="pl-PL" sz="1200" b="1" dirty="0" smtClean="0">
                <a:solidFill>
                  <a:srgbClr val="CC00FF"/>
                </a:solidFill>
              </a:rPr>
              <a:t>W </a:t>
            </a:r>
            <a:r>
              <a:rPr lang="pl-PL" sz="1200" b="1" dirty="0">
                <a:solidFill>
                  <a:srgbClr val="CC00FF"/>
                </a:solidFill>
              </a:rPr>
              <a:t>przypadku kompleksowego projektu rekultywacji lub </a:t>
            </a:r>
            <a:r>
              <a:rPr lang="pl-PL" sz="1200" b="1" dirty="0" err="1">
                <a:solidFill>
                  <a:srgbClr val="CC00FF"/>
                </a:solidFill>
              </a:rPr>
              <a:t>remediacji</a:t>
            </a:r>
            <a:r>
              <a:rPr lang="pl-PL" sz="1200" b="1" dirty="0">
                <a:solidFill>
                  <a:srgbClr val="CC00FF"/>
                </a:solidFill>
              </a:rPr>
              <a:t> dopuszczalne </a:t>
            </a:r>
            <a:r>
              <a:rPr lang="pl-PL" sz="1200" dirty="0"/>
              <a:t>jest sfinansowanie następujących elementów dodatkowych</a:t>
            </a:r>
            <a:r>
              <a:rPr lang="pl-PL" sz="1200" dirty="0">
                <a:solidFill>
                  <a:srgbClr val="CC00FF"/>
                </a:solidFill>
              </a:rPr>
              <a:t>: </a:t>
            </a:r>
            <a:r>
              <a:rPr lang="pl-PL" sz="1200" b="1" dirty="0">
                <a:solidFill>
                  <a:srgbClr val="CC00FF"/>
                </a:solidFill>
              </a:rPr>
              <a:t>infrastruktury dla udostępniania zieleni oraz infrastruktury sportowej </a:t>
            </a:r>
            <a:r>
              <a:rPr lang="pl-PL" sz="1200" dirty="0"/>
              <a:t>(np. ścieżek, ławeczek, koszy na śmieci, infrastruktury oświetleniowej, ciągów pieszo-rowerowych, komunalnych ogólnie dostępnych boisk pokrytych trawą, komunalnych siłowni plenerowych na gruncie nieuszczelnionym, ścieżek rowerowych)</a:t>
            </a:r>
            <a:endParaRPr kumimoji="0" lang="pl-PL" sz="1200" i="0" u="none" strike="noStrike" cap="none" normalizeH="0" baseline="0" dirty="0" smtClean="0">
              <a:ln>
                <a:noFill/>
              </a:ln>
              <a:solidFill>
                <a:schemeClr val="tx1"/>
              </a:solidFill>
              <a:effectLst/>
              <a:cs typeface="Arial" pitchFamily="34" charset="0"/>
            </a:endParaRPr>
          </a:p>
        </p:txBody>
      </p:sp>
      <p:sp>
        <p:nvSpPr>
          <p:cNvPr id="3" name="Rectangle 1"/>
          <p:cNvSpPr>
            <a:spLocks noChangeArrowheads="1"/>
          </p:cNvSpPr>
          <p:nvPr/>
        </p:nvSpPr>
        <p:spPr bwMode="auto">
          <a:xfrm>
            <a:off x="1535885" y="271101"/>
            <a:ext cx="73581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2000" b="1" dirty="0" err="1" smtClean="0">
                <a:solidFill>
                  <a:schemeClr val="bg1"/>
                </a:solidFill>
                <a:ea typeface="Calibri" pitchFamily="34" charset="0"/>
                <a:cs typeface="Times New Roman" pitchFamily="18" charset="0"/>
              </a:rPr>
              <a:t>POIiŚ</a:t>
            </a:r>
            <a:r>
              <a:rPr lang="pl-PL" sz="2000" b="1" dirty="0" smtClean="0">
                <a:solidFill>
                  <a:schemeClr val="bg1"/>
                </a:solidFill>
                <a:ea typeface="Calibri" pitchFamily="34" charset="0"/>
                <a:cs typeface="Times New Roman" pitchFamily="18" charset="0"/>
              </a:rPr>
              <a:t> – Program Operacyjny Infrastruktura i Środowisko 2014-2020 </a:t>
            </a:r>
          </a:p>
          <a:p>
            <a:pPr marL="342900" lvl="0" indent="-342900" eaLnBrk="0" fontAlgn="base" hangingPunct="0">
              <a:spcBef>
                <a:spcPct val="0"/>
              </a:spcBef>
              <a:spcAft>
                <a:spcPct val="0"/>
              </a:spcAft>
            </a:pPr>
            <a:r>
              <a:rPr lang="pl-PL" sz="2000" b="1" dirty="0" smtClean="0">
                <a:solidFill>
                  <a:schemeClr val="bg1"/>
                </a:solidFill>
                <a:ea typeface="Calibri" pitchFamily="34" charset="0"/>
                <a:cs typeface="Times New Roman" pitchFamily="18" charset="0"/>
              </a:rPr>
              <a:t> </a:t>
            </a:r>
            <a:endParaRPr lang="pl-PL" sz="2000" b="1" dirty="0">
              <a:solidFill>
                <a:schemeClr val="bg1"/>
              </a:solidFill>
              <a:ea typeface="Calibri" pitchFamily="34" charset="0"/>
              <a:cs typeface="Arial"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1741300059"/>
              </p:ext>
            </p:extLst>
          </p:nvPr>
        </p:nvGraphicFramePr>
        <p:xfrm>
          <a:off x="1115616" y="4725144"/>
          <a:ext cx="7143800" cy="1071570"/>
        </p:xfrm>
        <a:graphic>
          <a:graphicData uri="http://schemas.openxmlformats.org/drawingml/2006/table">
            <a:tbl>
              <a:tblPr/>
              <a:tblGrid>
                <a:gridCol w="4863171"/>
                <a:gridCol w="2280629"/>
              </a:tblGrid>
              <a:tr h="827600">
                <a:tc>
                  <a:txBody>
                    <a:bodyPr/>
                    <a:lstStyle/>
                    <a:p>
                      <a:pPr algn="just">
                        <a:spcAft>
                          <a:spcPts val="0"/>
                        </a:spcAft>
                      </a:pPr>
                      <a:r>
                        <a:rPr lang="pl-PL" sz="1000" dirty="0" smtClean="0">
                          <a:solidFill>
                            <a:srgbClr val="000000"/>
                          </a:solidFill>
                          <a:latin typeface="+mn-lt"/>
                          <a:ea typeface="Calibri"/>
                          <a:cs typeface="Calibri"/>
                        </a:rPr>
                        <a:t>FINANSOWANIE </a:t>
                      </a:r>
                    </a:p>
                    <a:p>
                      <a:pPr algn="just">
                        <a:spcAft>
                          <a:spcPts val="0"/>
                        </a:spcAft>
                      </a:pPr>
                      <a:endParaRPr lang="pl-PL" sz="1000" dirty="0" smtClean="0">
                        <a:solidFill>
                          <a:srgbClr val="000000"/>
                        </a:solidFill>
                        <a:latin typeface="+mn-lt"/>
                        <a:ea typeface="Calibri"/>
                        <a:cs typeface="Calibri"/>
                      </a:endParaRPr>
                    </a:p>
                    <a:p>
                      <a:pPr algn="just">
                        <a:spcAft>
                          <a:spcPts val="0"/>
                        </a:spcAft>
                      </a:pPr>
                      <a:r>
                        <a:rPr lang="pl-PL" sz="1000" dirty="0" smtClean="0">
                          <a:solidFill>
                            <a:srgbClr val="000000"/>
                          </a:solidFill>
                          <a:latin typeface="+mn-lt"/>
                          <a:ea typeface="Calibri"/>
                          <a:cs typeface="Calibri"/>
                        </a:rPr>
                        <a:t>Maksymalny </a:t>
                      </a:r>
                      <a:r>
                        <a:rPr lang="pl-PL" sz="1000" dirty="0">
                          <a:solidFill>
                            <a:srgbClr val="000000"/>
                          </a:solidFill>
                          <a:latin typeface="+mn-lt"/>
                          <a:ea typeface="Calibri"/>
                          <a:cs typeface="Calibri"/>
                        </a:rPr>
                        <a:t>% poziom dofinansowania całkowitego wydatków </a:t>
                      </a:r>
                      <a:r>
                        <a:rPr lang="pl-PL" sz="1000" dirty="0" err="1">
                          <a:solidFill>
                            <a:srgbClr val="000000"/>
                          </a:solidFill>
                          <a:latin typeface="+mn-lt"/>
                          <a:ea typeface="Calibri"/>
                          <a:cs typeface="Calibri"/>
                        </a:rPr>
                        <a:t>kwalifikowalnych</a:t>
                      </a:r>
                      <a:r>
                        <a:rPr lang="pl-PL" sz="1000" dirty="0">
                          <a:solidFill>
                            <a:srgbClr val="000000"/>
                          </a:solidFill>
                          <a:latin typeface="+mn-lt"/>
                          <a:ea typeface="Calibri"/>
                          <a:cs typeface="Calibri"/>
                        </a:rPr>
                        <a:t> na poziomie projektu (środki UE + ewentualne współfinansowanie z budżetu państwa lub innych źródeł przyznawane beneficjentowi przez właściwą instytucję) (%) </a:t>
                      </a:r>
                      <a:endParaRPr lang="pl-PL" sz="1200" dirty="0">
                        <a:solidFill>
                          <a:srgbClr val="000000"/>
                        </a:solidFill>
                        <a:latin typeface="+mn-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l-PL" sz="1000" dirty="0">
                        <a:solidFill>
                          <a:srgbClr val="000000"/>
                        </a:solidFill>
                        <a:latin typeface="+mn-lt"/>
                        <a:ea typeface="Calibri"/>
                        <a:cs typeface="Calibri"/>
                      </a:endParaRPr>
                    </a:p>
                    <a:p>
                      <a:pPr algn="ctr">
                        <a:spcAft>
                          <a:spcPts val="0"/>
                        </a:spcAft>
                      </a:pPr>
                      <a:r>
                        <a:rPr lang="pl-PL" sz="1000" dirty="0">
                          <a:solidFill>
                            <a:srgbClr val="000000"/>
                          </a:solidFill>
                          <a:latin typeface="+mn-lt"/>
                          <a:ea typeface="Calibri"/>
                          <a:cs typeface="Calibri"/>
                        </a:rPr>
                        <a:t>RDOŚ – 100%</a:t>
                      </a:r>
                      <a:endParaRPr lang="pl-PL" sz="1200" dirty="0">
                        <a:solidFill>
                          <a:srgbClr val="000000"/>
                        </a:solidFill>
                        <a:latin typeface="+mn-lt"/>
                        <a:ea typeface="Calibri"/>
                        <a:cs typeface="Calibri"/>
                      </a:endParaRPr>
                    </a:p>
                    <a:p>
                      <a:pPr algn="ctr">
                        <a:spcAft>
                          <a:spcPts val="0"/>
                        </a:spcAft>
                      </a:pPr>
                      <a:r>
                        <a:rPr lang="pl-PL" sz="1000" dirty="0">
                          <a:solidFill>
                            <a:srgbClr val="000000"/>
                          </a:solidFill>
                          <a:latin typeface="+mn-lt"/>
                          <a:ea typeface="Calibri"/>
                          <a:cs typeface="Calibri"/>
                        </a:rPr>
                        <a:t>Pozostali beneficjenci – 85%</a:t>
                      </a:r>
                      <a:endParaRPr lang="pl-PL" sz="1200" dirty="0">
                        <a:solidFill>
                          <a:srgbClr val="000000"/>
                        </a:solidFill>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0">
                <a:tc>
                  <a:txBody>
                    <a:bodyPr/>
                    <a:lstStyle/>
                    <a:p>
                      <a:pPr algn="just">
                        <a:spcAft>
                          <a:spcPts val="0"/>
                        </a:spcAft>
                      </a:pPr>
                      <a:r>
                        <a:rPr lang="pl-PL" sz="1000">
                          <a:solidFill>
                            <a:srgbClr val="000000"/>
                          </a:solidFill>
                          <a:latin typeface="+mn-lt"/>
                          <a:ea typeface="Calibri"/>
                          <a:cs typeface="Calibri"/>
                        </a:rPr>
                        <a:t>Minimalna i maksymalna wartość projektu (PLN) </a:t>
                      </a:r>
                      <a:endParaRPr lang="pl-PL" sz="1200">
                        <a:solidFill>
                          <a:srgbClr val="000000"/>
                        </a:solidFill>
                        <a:latin typeface="+mn-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dirty="0">
                          <a:solidFill>
                            <a:srgbClr val="000000"/>
                          </a:solidFill>
                          <a:latin typeface="+mn-lt"/>
                          <a:ea typeface="Calibri"/>
                          <a:cs typeface="Calibri"/>
                        </a:rPr>
                        <a:t>Nie dotyczy</a:t>
                      </a:r>
                      <a:endParaRPr lang="pl-PL" sz="1200" dirty="0">
                        <a:solidFill>
                          <a:srgbClr val="000000"/>
                        </a:solidFill>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326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964381" y="1484784"/>
            <a:ext cx="721523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pl-PL" sz="1600" b="0" u="none" strike="noStrike" cap="none" normalizeH="0" baseline="0" dirty="0" smtClean="0">
                <a:ln>
                  <a:noFill/>
                </a:ln>
                <a:solidFill>
                  <a:srgbClr val="CC00FF"/>
                </a:solidFill>
                <a:effectLst/>
                <a:ea typeface="Calibri" pitchFamily="34" charset="0"/>
                <a:cs typeface="Times New Roman" pitchFamily="18" charset="0"/>
              </a:rPr>
              <a:t>OBSZAR</a:t>
            </a:r>
            <a:r>
              <a:rPr kumimoji="0" lang="pl-PL" sz="1600" b="0" u="none" strike="noStrike" cap="none" normalizeH="0" dirty="0" smtClean="0">
                <a:ln>
                  <a:noFill/>
                </a:ln>
                <a:solidFill>
                  <a:srgbClr val="CC00FF"/>
                </a:solidFill>
                <a:effectLst/>
                <a:ea typeface="Calibri" pitchFamily="34" charset="0"/>
                <a:cs typeface="Times New Roman" pitchFamily="18" charset="0"/>
              </a:rPr>
              <a:t> TEMATYCZNY: budowanie aktywnego społeczeństwa i rozwój aktywnych obywateli </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pl-PL" sz="1600" b="0" u="none" strike="noStrike" cap="none" normalizeH="0" baseline="0" dirty="0" smtClean="0">
                <a:ln>
                  <a:noFill/>
                </a:ln>
                <a:solidFill>
                  <a:srgbClr val="000000"/>
                </a:solidFill>
                <a:effectLst/>
                <a:ea typeface="Calibri" pitchFamily="34" charset="0"/>
                <a:cs typeface="Times New Roman" pitchFamily="18" charset="0"/>
              </a:rPr>
              <a:t>Priorytet 2. </a:t>
            </a:r>
            <a:r>
              <a:rPr kumimoji="0" lang="pl-PL" sz="1600" b="0" i="0" u="none" strike="noStrike" cap="none" normalizeH="0" baseline="0" dirty="0" smtClean="0">
                <a:ln>
                  <a:noFill/>
                </a:ln>
                <a:solidFill>
                  <a:srgbClr val="000000"/>
                </a:solidFill>
                <a:effectLst/>
                <a:ea typeface="Calibri" pitchFamily="34" charset="0"/>
                <a:cs typeface="Times New Roman" pitchFamily="18" charset="0"/>
              </a:rPr>
              <a:t>Aktywne społeczeństwo</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lang="pl-PL" sz="1600" dirty="0">
                <a:solidFill>
                  <a:srgbClr val="000000"/>
                </a:solidFill>
                <a:ea typeface="Calibri" pitchFamily="34" charset="0"/>
                <a:cs typeface="Times New Roman" pitchFamily="18" charset="0"/>
              </a:rPr>
              <a:t>K</a:t>
            </a:r>
            <a:r>
              <a:rPr kumimoji="0" lang="pl-PL" sz="1600" b="0" i="0" u="none" strike="noStrike" cap="none" normalizeH="0" baseline="0" dirty="0" smtClean="0">
                <a:ln>
                  <a:noFill/>
                </a:ln>
                <a:solidFill>
                  <a:srgbClr val="000000"/>
                </a:solidFill>
                <a:effectLst/>
                <a:ea typeface="Calibri" pitchFamily="34" charset="0"/>
                <a:cs typeface="Times New Roman" pitchFamily="18" charset="0"/>
              </a:rPr>
              <a:t>ierunek działań</a:t>
            </a:r>
            <a:r>
              <a:rPr kumimoji="0" lang="pl-PL" sz="1600" b="0" i="0" u="none" strike="noStrike" cap="none" normalizeH="0" dirty="0" smtClean="0">
                <a:ln>
                  <a:noFill/>
                </a:ln>
                <a:solidFill>
                  <a:srgbClr val="000000"/>
                </a:solidFill>
                <a:effectLst/>
                <a:ea typeface="Calibri" pitchFamily="34" charset="0"/>
                <a:cs typeface="Times New Roman" pitchFamily="18" charset="0"/>
              </a:rPr>
              <a:t> nr 6</a:t>
            </a:r>
            <a:r>
              <a:rPr kumimoji="0" lang="pl-PL" sz="1600" b="0" i="0" u="none" strike="noStrike" cap="none" normalizeH="0" baseline="0" dirty="0" smtClean="0">
                <a:ln>
                  <a:noFill/>
                </a:ln>
                <a:solidFill>
                  <a:srgbClr val="000000"/>
                </a:solidFill>
                <a:effectLst/>
                <a:ea typeface="Calibri" pitchFamily="34" charset="0"/>
                <a:cs typeface="Times New Roman" pitchFamily="18" charset="0"/>
              </a:rPr>
              <a:t> - rozwój przedsiębiorczości społecznej</a:t>
            </a:r>
          </a:p>
          <a:p>
            <a:pPr lvl="0" eaLnBrk="0" fontAlgn="base" hangingPunct="0">
              <a:spcBef>
                <a:spcPct val="0"/>
              </a:spcBef>
              <a:spcAft>
                <a:spcPct val="0"/>
              </a:spcAft>
              <a:tabLst>
                <a:tab pos="685800" algn="l"/>
              </a:tabLst>
            </a:pPr>
            <a:r>
              <a:rPr lang="pl-PL" sz="1600" dirty="0" smtClean="0">
                <a:solidFill>
                  <a:srgbClr val="000000"/>
                </a:solidFill>
                <a:ea typeface="Calibri" pitchFamily="34" charset="0"/>
                <a:cs typeface="Times New Roman" pitchFamily="18" charset="0"/>
              </a:rPr>
              <a:t>Kierunek działań nr 2 – wspieranie wolontariatu </a:t>
            </a:r>
          </a:p>
          <a:p>
            <a:pPr lvl="0" eaLnBrk="0" fontAlgn="base" hangingPunct="0">
              <a:spcBef>
                <a:spcPct val="0"/>
              </a:spcBef>
              <a:spcAft>
                <a:spcPct val="0"/>
              </a:spcAft>
              <a:tabLst>
                <a:tab pos="685800" algn="l"/>
              </a:tabLst>
            </a:pPr>
            <a:r>
              <a:rPr lang="pl-PL" sz="1600" dirty="0" smtClean="0">
                <a:solidFill>
                  <a:srgbClr val="000000"/>
                </a:solidFill>
                <a:ea typeface="Calibri" pitchFamily="34" charset="0"/>
                <a:cs typeface="Times New Roman" pitchFamily="18" charset="0"/>
              </a:rPr>
              <a:t>Kierunek działań nr 5- w</a:t>
            </a:r>
            <a:r>
              <a:rPr lang="pl-PL" sz="1600" dirty="0" smtClean="0"/>
              <a:t>spieranie aktywnych form integracji społecznej </a:t>
            </a:r>
            <a:endParaRPr kumimoji="0" lang="pl-PL" sz="1600" b="0" i="0" u="none" strike="noStrike" cap="none" normalizeH="0" baseline="0" dirty="0" smtClean="0">
              <a:ln>
                <a:noFill/>
              </a:ln>
              <a:solidFill>
                <a:srgbClr val="000000"/>
              </a:solidFill>
              <a:effectLst/>
              <a:ea typeface="Calibri" pitchFamily="34" charset="0"/>
              <a:cs typeface="Times New Roman" pitchFamily="18" charset="0"/>
            </a:endParaRPr>
          </a:p>
          <a:p>
            <a:pPr eaLnBrk="0" fontAlgn="base" hangingPunct="0">
              <a:spcBef>
                <a:spcPct val="0"/>
              </a:spcBef>
              <a:spcAft>
                <a:spcPct val="0"/>
              </a:spcAft>
              <a:tabLst>
                <a:tab pos="685800" algn="l"/>
              </a:tabLst>
            </a:pPr>
            <a:r>
              <a:rPr lang="pl-PL" sz="1600" dirty="0"/>
              <a:t>P</a:t>
            </a:r>
            <a:r>
              <a:rPr lang="pl-PL" sz="1600" dirty="0" smtClean="0"/>
              <a:t>riorytet 3. Aktywni obywatele</a:t>
            </a:r>
          </a:p>
          <a:p>
            <a:pPr eaLnBrk="0" fontAlgn="base" hangingPunct="0">
              <a:spcBef>
                <a:spcPct val="0"/>
              </a:spcBef>
              <a:spcAft>
                <a:spcPct val="0"/>
              </a:spcAft>
              <a:tabLst>
                <a:tab pos="685800" algn="l"/>
              </a:tabLst>
            </a:pPr>
            <a:r>
              <a:rPr lang="pl-PL" sz="1600" dirty="0"/>
              <a:t>K</a:t>
            </a:r>
            <a:r>
              <a:rPr lang="pl-PL" sz="1600" dirty="0" smtClean="0"/>
              <a:t>ierunek działań nr 5- </a:t>
            </a:r>
            <a:r>
              <a:rPr lang="pl-PL" sz="1600" dirty="0"/>
              <a:t>r</a:t>
            </a:r>
            <a:r>
              <a:rPr lang="pl-PL" sz="1600" dirty="0" smtClean="0"/>
              <a:t>ozwijanie edukacji obywatelskiej i kompetencji społecznych</a:t>
            </a:r>
            <a:endParaRPr lang="pl-PL" sz="1600" b="1"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pl-PL" sz="12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pl-PL" sz="1200" b="1" i="0" u="none" strike="noStrike" cap="none" normalizeH="0" baseline="0" dirty="0" smtClean="0">
                <a:ln>
                  <a:noFill/>
                </a:ln>
                <a:solidFill>
                  <a:schemeClr val="tx1"/>
                </a:solidFill>
                <a:effectLst/>
                <a:ea typeface="Calibri" pitchFamily="34" charset="0"/>
                <a:cs typeface="Times New Roman" pitchFamily="18" charset="0"/>
              </a:rPr>
              <a:t>Informacje szczegółowe:</a:t>
            </a:r>
            <a:endParaRPr kumimoji="0" lang="pl-PL" sz="1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Celem głównym Programu FIO jest zwiększenie zaangażowania obywateli i organizacji pozarządowych w życie publiczne. </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lang="pl-PL" sz="1200" b="1" dirty="0" smtClean="0">
                <a:solidFill>
                  <a:srgbClr val="CC00FF"/>
                </a:solidFill>
                <a:ea typeface="Calibri" pitchFamily="34" charset="0"/>
                <a:cs typeface="Times New Roman" pitchFamily="18" charset="0"/>
              </a:rPr>
              <a:t>Priorytet 2 / K</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ierunek działań nr 6  - Rozwój przedsiębiorczości społecznej </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 działania nakierowane m.in. na:</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endParaRPr lang="pl-PL" sz="1200" dirty="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1.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edukację w zakresie przedsiębiorczości społecznej</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 w tym edukację dzieci i młodzieży</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2.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promowanie wartości, tradycji </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oraz kierunków rozwoju ekonomii społecznej,</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3.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rozwój reintegracji zawodowej i społecznej</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 działalności oświatowo-kulturalnej oraz w sferze pożytku publicznego spółdzielni socjalnych,</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4. szkolenia i</a:t>
            </a:r>
            <a:r>
              <a:rPr kumimoji="0" lang="pl-PL" sz="1200" b="0" i="0" u="none" strike="noStrike" cap="none" normalizeH="0" baseline="0" dirty="0" smtClean="0">
                <a:ln>
                  <a:noFill/>
                </a:ln>
                <a:solidFill>
                  <a:srgbClr val="CC00FF"/>
                </a:solidFill>
                <a:effectLst/>
                <a:ea typeface="Calibri" pitchFamily="34" charset="0"/>
                <a:cs typeface="Times New Roman" pitchFamily="18" charset="0"/>
              </a:rPr>
              <a:t>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doradztwo </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w zakresie pożytku publicznego dla podmiotów ekonomii społecznej,</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685800" algn="l"/>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5.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tworzenie i rozwój </a:t>
            </a:r>
            <a:r>
              <a:rPr kumimoji="0" lang="pl-PL" sz="1200" b="1" i="0" u="none" strike="noStrike" cap="none" normalizeH="0" baseline="0" dirty="0" err="1" smtClean="0">
                <a:ln>
                  <a:noFill/>
                </a:ln>
                <a:solidFill>
                  <a:srgbClr val="CC00FF"/>
                </a:solidFill>
                <a:effectLst/>
                <a:ea typeface="Calibri" pitchFamily="34" charset="0"/>
                <a:cs typeface="Times New Roman" pitchFamily="18" charset="0"/>
              </a:rPr>
              <a:t>partnerstw</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 lokalnych </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z udziałem podmiotów ekonomii społecznej.</a:t>
            </a:r>
            <a:endParaRPr kumimoji="0" lang="pl-PL" sz="1200" b="0" i="0" u="none" strike="noStrike" cap="none" normalizeH="0" baseline="0" dirty="0" smtClean="0">
              <a:ln>
                <a:noFill/>
              </a:ln>
              <a:solidFill>
                <a:schemeClr val="tx1"/>
              </a:solidFill>
              <a:effectLst/>
              <a:cs typeface="Arial" pitchFamily="34" charset="0"/>
            </a:endParaRPr>
          </a:p>
        </p:txBody>
      </p:sp>
      <p:sp>
        <p:nvSpPr>
          <p:cNvPr id="5" name="Rectangle 1"/>
          <p:cNvSpPr>
            <a:spLocks noChangeArrowheads="1"/>
          </p:cNvSpPr>
          <p:nvPr/>
        </p:nvSpPr>
        <p:spPr bwMode="auto">
          <a:xfrm>
            <a:off x="0" y="271101"/>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2000" b="1" dirty="0" smtClean="0">
                <a:solidFill>
                  <a:schemeClr val="bg1"/>
                </a:solidFill>
                <a:ea typeface="Calibri" pitchFamily="34" charset="0"/>
                <a:cs typeface="Times New Roman" pitchFamily="18" charset="0"/>
              </a:rPr>
              <a:t>Program Fundusz Inicjatyw Obywatelskich 2014-2020 (FIO) </a:t>
            </a:r>
          </a:p>
          <a:p>
            <a:pPr marL="342900" lvl="0" indent="-342900" algn="ctr" eaLnBrk="0" fontAlgn="base" hangingPunct="0">
              <a:spcBef>
                <a:spcPct val="0"/>
              </a:spcBef>
              <a:spcAft>
                <a:spcPct val="0"/>
              </a:spcAft>
            </a:pPr>
            <a:r>
              <a:rPr lang="pl-PL" sz="2000" b="1" dirty="0" smtClean="0">
                <a:solidFill>
                  <a:schemeClr val="bg1"/>
                </a:solidFill>
                <a:ea typeface="Calibri" pitchFamily="34" charset="0"/>
                <a:cs typeface="Times New Roman" pitchFamily="18" charset="0"/>
              </a:rPr>
              <a:t> </a:t>
            </a:r>
            <a:endParaRPr lang="pl-PL" sz="2000" b="1" dirty="0">
              <a:solidFill>
                <a:schemeClr val="bg1"/>
              </a:solidFill>
              <a:ea typeface="Calibri" pitchFamily="34" charset="0"/>
              <a:cs typeface="Arial" pitchFamily="34" charset="0"/>
            </a:endParaRPr>
          </a:p>
        </p:txBody>
      </p:sp>
    </p:spTree>
    <p:extLst>
      <p:ext uri="{BB962C8B-B14F-4D97-AF65-F5344CB8AC3E}">
        <p14:creationId xmlns:p14="http://schemas.microsoft.com/office/powerpoint/2010/main" val="2728001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42139304"/>
              </p:ext>
            </p:extLst>
          </p:nvPr>
        </p:nvGraphicFramePr>
        <p:xfrm>
          <a:off x="1473399" y="4797152"/>
          <a:ext cx="7143800" cy="1000131"/>
        </p:xfrm>
        <a:graphic>
          <a:graphicData uri="http://schemas.openxmlformats.org/drawingml/2006/table">
            <a:tbl>
              <a:tblPr/>
              <a:tblGrid>
                <a:gridCol w="2735618"/>
                <a:gridCol w="4408182"/>
              </a:tblGrid>
              <a:tr h="227190">
                <a:tc>
                  <a:txBody>
                    <a:bodyPr/>
                    <a:lstStyle/>
                    <a:p>
                      <a:pPr algn="ctr">
                        <a:lnSpc>
                          <a:spcPct val="115000"/>
                        </a:lnSpc>
                        <a:spcAft>
                          <a:spcPts val="1000"/>
                        </a:spcAft>
                      </a:pPr>
                      <a:r>
                        <a:rPr lang="pl-PL" sz="1000" b="1" dirty="0">
                          <a:latin typeface="+mn-lt"/>
                          <a:ea typeface="Calibri"/>
                          <a:cs typeface="Times New Roman"/>
                        </a:rPr>
                        <a:t>wartość dotacji</a:t>
                      </a:r>
                      <a:endParaRPr lang="pl-PL"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b="1">
                          <a:latin typeface="+mn-lt"/>
                          <a:ea typeface="Calibri"/>
                          <a:cs typeface="Times New Roman"/>
                        </a:rPr>
                        <a:t> wkład własny</a:t>
                      </a:r>
                      <a:endParaRPr lang="pl-PL" sz="11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190">
                <a:tc>
                  <a:txBody>
                    <a:bodyPr/>
                    <a:lstStyle/>
                    <a:p>
                      <a:pPr algn="ctr">
                        <a:lnSpc>
                          <a:spcPct val="115000"/>
                        </a:lnSpc>
                        <a:spcAft>
                          <a:spcPts val="1000"/>
                        </a:spcAft>
                      </a:pPr>
                      <a:r>
                        <a:rPr lang="pl-PL" sz="1000" dirty="0">
                          <a:latin typeface="+mn-lt"/>
                          <a:ea typeface="Calibri"/>
                          <a:cs typeface="Times New Roman"/>
                        </a:rPr>
                        <a:t>10 tys. zł do 40 tys. zł włącznie </a:t>
                      </a:r>
                      <a:endParaRPr lang="pl-PL"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a:latin typeface="+mn-lt"/>
                          <a:ea typeface="Calibri"/>
                          <a:cs typeface="Times New Roman"/>
                        </a:rPr>
                        <a:t>Co najmniej 10% wartości dotacji - środki własne niefinansowe lub finansowe</a:t>
                      </a:r>
                      <a:endParaRPr lang="pl-PL"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751">
                <a:tc>
                  <a:txBody>
                    <a:bodyPr/>
                    <a:lstStyle/>
                    <a:p>
                      <a:pPr algn="ctr">
                        <a:lnSpc>
                          <a:spcPct val="115000"/>
                        </a:lnSpc>
                        <a:spcAft>
                          <a:spcPts val="1000"/>
                        </a:spcAft>
                      </a:pPr>
                      <a:r>
                        <a:rPr lang="pl-PL" sz="1000" dirty="0">
                          <a:latin typeface="+mn-lt"/>
                          <a:ea typeface="Calibri"/>
                          <a:cs typeface="Times New Roman"/>
                        </a:rPr>
                        <a:t>ponad 40 tys. zł do 100 tys. zł włącznie </a:t>
                      </a:r>
                      <a:endParaRPr lang="pl-PL"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dirty="0">
                          <a:latin typeface="+mn-lt"/>
                          <a:ea typeface="Calibri"/>
                          <a:cs typeface="Times New Roman"/>
                        </a:rPr>
                        <a:t>Co najmniej 15% wartości dotacji - środki własne niefinansowe lub finansowe, w tym nie mniej niż 7,5% wartości dotacji wkład finansowy</a:t>
                      </a:r>
                      <a:endParaRPr lang="pl-PL"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09" name="Rectangle 1"/>
          <p:cNvSpPr>
            <a:spLocks noChangeArrowheads="1"/>
          </p:cNvSpPr>
          <p:nvPr/>
        </p:nvSpPr>
        <p:spPr bwMode="auto">
          <a:xfrm>
            <a:off x="1401961" y="2181686"/>
            <a:ext cx="72152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pl-PL" sz="1200" b="1" dirty="0" smtClean="0">
                <a:latin typeface="Times New Roman" pitchFamily="18" charset="0"/>
                <a:ea typeface="Calibri" pitchFamily="34" charset="0"/>
                <a:cs typeface="Times New Roman" pitchFamily="18" charset="0"/>
              </a:rPr>
              <a:t>Informacje szczegółowe: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Priorytet 3</a:t>
            </a:r>
            <a:r>
              <a:rPr kumimoji="0" lang="pl-PL"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 </a:t>
            </a:r>
            <a:r>
              <a:rPr lang="pl-PL" sz="1200" dirty="0">
                <a:latin typeface="Times New Roman" pitchFamily="18" charset="0"/>
                <a:ea typeface="Calibri" pitchFamily="34" charset="0"/>
                <a:cs typeface="Times New Roman" pitchFamily="18" charset="0"/>
              </a:rPr>
              <a:t>K</a:t>
            </a: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ierunek działań nr 2 - Rozwijanie edukacji obywatelskiej i kompetencji społecznych </a:t>
            </a:r>
            <a:r>
              <a:rPr kumimoji="0" lang="pl-PL"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działania nakierowane m.in. na: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pl-PL" sz="1200" b="0"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 </a:t>
            </a:r>
            <a:r>
              <a:rPr kumimoji="0" lang="pl-PL" sz="1200" b="1"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rozw</a:t>
            </a:r>
            <a:r>
              <a:rPr kumimoji="0" lang="pl-PL" sz="1200" b="1" i="0" u="none" strike="noStrike" cap="none" normalizeH="0" baseline="0" dirty="0" smtClean="0">
                <a:ln>
                  <a:noFill/>
                </a:ln>
                <a:solidFill>
                  <a:srgbClr val="CC00FF"/>
                </a:solidFill>
                <a:effectLst/>
                <a:latin typeface="Calibri"/>
                <a:ea typeface="Calibri" pitchFamily="34" charset="0"/>
                <a:cs typeface="Times New Roman" pitchFamily="18" charset="0"/>
              </a:rPr>
              <a:t>ó</a:t>
            </a:r>
            <a:r>
              <a:rPr kumimoji="0" lang="pl-PL" sz="1200" b="1"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j edukacji obywatelskiej </a:t>
            </a: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 uczeniu się innym niż formalne</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podejmowanie inicjatyw w zakresie edukacji obywatelskiej, medialnej i kulturalnej</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intensyfikowanie wsp</a:t>
            </a:r>
            <a:r>
              <a:rPr kumimoji="0" lang="pl-PL" sz="12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łpracy organizacji obywatelskich ze szkołami w prowadzeniu edukacji obywatelskiej,</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pl-PL" sz="1200" dirty="0" smtClean="0">
                <a:latin typeface="Times New Roman" pitchFamily="18" charset="0"/>
                <a:ea typeface="Calibri" pitchFamily="34" charset="0"/>
                <a:cs typeface="Times New Roman" pitchFamily="18" charset="0"/>
              </a:rPr>
              <a:t>4. </a:t>
            </a:r>
            <a:r>
              <a:rPr kumimoji="0" lang="pl-PL" sz="1200" b="1"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wyłanianie i edukację nieformalnych lider</a:t>
            </a:r>
            <a:r>
              <a:rPr kumimoji="0" lang="pl-PL" sz="1200" b="1" i="0" u="none" strike="noStrike" cap="none" normalizeH="0" baseline="0" dirty="0" smtClean="0">
                <a:ln>
                  <a:noFill/>
                </a:ln>
                <a:solidFill>
                  <a:srgbClr val="CC00FF"/>
                </a:solidFill>
                <a:effectLst/>
                <a:latin typeface="Calibri"/>
                <a:ea typeface="Calibri" pitchFamily="34" charset="0"/>
                <a:cs typeface="Times New Roman" pitchFamily="18" charset="0"/>
              </a:rPr>
              <a:t>ó</a:t>
            </a:r>
            <a:r>
              <a:rPr kumimoji="0" lang="pl-PL" sz="1200" b="1"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w społecznych w środowisku lokalnym </a:t>
            </a: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 tym z grup r</a:t>
            </a:r>
            <a:r>
              <a:rPr kumimoji="0" lang="pl-PL" sz="12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wieśniczych, środowisk dotkniętych deficytami społecznymi)</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pl-PL" sz="1200" b="1"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rozw</a:t>
            </a:r>
            <a:r>
              <a:rPr kumimoji="0" lang="pl-PL" sz="1200" b="1" i="0" u="none" strike="noStrike" cap="none" normalizeH="0" baseline="0" dirty="0" smtClean="0">
                <a:ln>
                  <a:noFill/>
                </a:ln>
                <a:solidFill>
                  <a:srgbClr val="CC00FF"/>
                </a:solidFill>
                <a:effectLst/>
                <a:latin typeface="Calibri"/>
                <a:ea typeface="Calibri" pitchFamily="34" charset="0"/>
                <a:cs typeface="Times New Roman" pitchFamily="18" charset="0"/>
              </a:rPr>
              <a:t>ó</a:t>
            </a:r>
            <a:r>
              <a:rPr kumimoji="0" lang="pl-PL" sz="1200" b="1"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j kompetencji społecznych i obywatelskich oraz inwencji i kreatywności obywateli</a:t>
            </a:r>
            <a:r>
              <a:rPr kumimoji="0" lang="pl-PL" sz="1200" b="0" i="0" u="none" strike="noStrike" cap="none" normalizeH="0" baseline="0" dirty="0" smtClean="0">
                <a:ln>
                  <a:noFill/>
                </a:ln>
                <a:solidFill>
                  <a:srgbClr val="CC00FF"/>
                </a:solidFill>
                <a:effectLst/>
                <a:latin typeface="Times New Roman" pitchFamily="18" charset="0"/>
                <a:ea typeface="Calibri" pitchFamily="34" charset="0"/>
                <a:cs typeface="Times New Roman" pitchFamily="18" charset="0"/>
              </a:rPr>
              <a:t>,</a:t>
            </a:r>
            <a:endParaRPr kumimoji="0" lang="pl-PL" sz="1200" b="0" i="0" u="none" strike="noStrike" cap="none" normalizeH="0" baseline="0" dirty="0" smtClean="0">
              <a:ln>
                <a:noFill/>
              </a:ln>
              <a:solidFill>
                <a:srgbClr val="CC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wzmocnienie społecznego uznania dla kompetencji zdobytych w uczeniu się innym niż formalne oraz w działalności społecznej</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Prostokąt 5"/>
          <p:cNvSpPr/>
          <p:nvPr/>
        </p:nvSpPr>
        <p:spPr>
          <a:xfrm>
            <a:off x="1403648" y="1404904"/>
            <a:ext cx="7000924" cy="584775"/>
          </a:xfrm>
          <a:prstGeom prst="rect">
            <a:avLst/>
          </a:prstGeom>
        </p:spPr>
        <p:txBody>
          <a:bodyPr wrap="square">
            <a:spAutoFit/>
          </a:bodyPr>
          <a:lstStyle/>
          <a:p>
            <a:pPr lvl="0" eaLnBrk="0" fontAlgn="base" hangingPunct="0">
              <a:spcBef>
                <a:spcPct val="0"/>
              </a:spcBef>
              <a:spcAft>
                <a:spcPct val="0"/>
              </a:spcAft>
              <a:tabLst>
                <a:tab pos="685800" algn="l"/>
              </a:tabLst>
            </a:pPr>
            <a:r>
              <a:rPr kumimoji="0" lang="pl-PL" sz="1600" b="0" u="none" strike="noStrike" cap="none" normalizeH="0" baseline="0" dirty="0" smtClean="0">
                <a:ln>
                  <a:noFill/>
                </a:ln>
                <a:solidFill>
                  <a:srgbClr val="CC00FF"/>
                </a:solidFill>
                <a:effectLst/>
                <a:ea typeface="Calibri" pitchFamily="34" charset="0"/>
                <a:cs typeface="Times New Roman" pitchFamily="18" charset="0"/>
              </a:rPr>
              <a:t>OBSZAR</a:t>
            </a:r>
            <a:r>
              <a:rPr kumimoji="0" lang="pl-PL" sz="1600" b="0" u="none" strike="noStrike" cap="none" normalizeH="0" dirty="0" smtClean="0">
                <a:ln>
                  <a:noFill/>
                </a:ln>
                <a:solidFill>
                  <a:srgbClr val="CC00FF"/>
                </a:solidFill>
                <a:effectLst/>
                <a:ea typeface="Calibri" pitchFamily="34" charset="0"/>
                <a:cs typeface="Times New Roman" pitchFamily="18" charset="0"/>
              </a:rPr>
              <a:t> TEMATYCZNY: budowanie aktywnego społeczeństwa i rozwój aktywnych obywateli,  </a:t>
            </a:r>
            <a:r>
              <a:rPr lang="pl-PL" sz="1600" dirty="0" err="1" smtClean="0">
                <a:solidFill>
                  <a:srgbClr val="CC00FF"/>
                </a:solidFill>
                <a:ea typeface="Calibri" pitchFamily="34" charset="0"/>
                <a:cs typeface="Times New Roman" pitchFamily="18" charset="0"/>
              </a:rPr>
              <a:t>cd</a:t>
            </a:r>
            <a:r>
              <a:rPr lang="pl-PL" sz="1600" dirty="0" smtClean="0">
                <a:solidFill>
                  <a:srgbClr val="CC00FF"/>
                </a:solidFill>
                <a:ea typeface="Calibri" pitchFamily="34" charset="0"/>
                <a:cs typeface="Times New Roman" pitchFamily="18" charset="0"/>
              </a:rPr>
              <a:t>.</a:t>
            </a:r>
            <a:endParaRPr kumimoji="0" lang="pl-PL" sz="1600" b="0" u="none" strike="noStrike" cap="none" normalizeH="0" dirty="0" smtClean="0">
              <a:ln>
                <a:noFill/>
              </a:ln>
              <a:solidFill>
                <a:srgbClr val="CC00FF"/>
              </a:solidFill>
              <a:effectLst/>
              <a:ea typeface="Calibri" pitchFamily="34" charset="0"/>
              <a:cs typeface="Times New Roman" pitchFamily="18" charset="0"/>
            </a:endParaRPr>
          </a:p>
        </p:txBody>
      </p:sp>
      <p:sp>
        <p:nvSpPr>
          <p:cNvPr id="7" name="Rectangle 1"/>
          <p:cNvSpPr>
            <a:spLocks noChangeArrowheads="1"/>
          </p:cNvSpPr>
          <p:nvPr/>
        </p:nvSpPr>
        <p:spPr bwMode="auto">
          <a:xfrm>
            <a:off x="0" y="271101"/>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2000" b="1" dirty="0" smtClean="0">
                <a:solidFill>
                  <a:schemeClr val="bg1"/>
                </a:solidFill>
                <a:ea typeface="Calibri" pitchFamily="34" charset="0"/>
                <a:cs typeface="Times New Roman" pitchFamily="18" charset="0"/>
              </a:rPr>
              <a:t>Program Fundusz Inicjatyw Obywatelskich 2014-2020 (FIO) </a:t>
            </a:r>
          </a:p>
          <a:p>
            <a:pPr marL="342900" lvl="0" indent="-342900" algn="ctr" eaLnBrk="0" fontAlgn="base" hangingPunct="0">
              <a:spcBef>
                <a:spcPct val="0"/>
              </a:spcBef>
              <a:spcAft>
                <a:spcPct val="0"/>
              </a:spcAft>
            </a:pPr>
            <a:r>
              <a:rPr lang="pl-PL" sz="2000" b="1" dirty="0" smtClean="0">
                <a:solidFill>
                  <a:schemeClr val="bg1"/>
                </a:solidFill>
                <a:ea typeface="Calibri" pitchFamily="34" charset="0"/>
                <a:cs typeface="Times New Roman" pitchFamily="18" charset="0"/>
              </a:rPr>
              <a:t> </a:t>
            </a:r>
            <a:endParaRPr lang="pl-PL" sz="2000" b="1" dirty="0">
              <a:solidFill>
                <a:schemeClr val="bg1"/>
              </a:solidFill>
              <a:ea typeface="Calibri" pitchFamily="34" charset="0"/>
              <a:cs typeface="Arial" pitchFamily="34" charset="0"/>
            </a:endParaRPr>
          </a:p>
        </p:txBody>
      </p:sp>
    </p:spTree>
    <p:extLst>
      <p:ext uri="{BB962C8B-B14F-4D97-AF65-F5344CB8AC3E}">
        <p14:creationId xmlns:p14="http://schemas.microsoft.com/office/powerpoint/2010/main" val="142715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49" y="2902"/>
            <a:ext cx="7886700" cy="1325563"/>
          </a:xfrm>
        </p:spPr>
        <p:txBody>
          <a:bodyPr>
            <a:normAutofit/>
          </a:bodyPr>
          <a:lstStyle/>
          <a:p>
            <a:r>
              <a:rPr lang="pl-PL" dirty="0">
                <a:solidFill>
                  <a:schemeClr val="bg1"/>
                </a:solidFill>
              </a:rPr>
              <a:t>Przygotuj jak najprostszy wzór fiszki</a:t>
            </a:r>
          </a:p>
        </p:txBody>
      </p:sp>
      <p:pic>
        <p:nvPicPr>
          <p:cNvPr id="4" name="Symbol zastępczy zawartości 3"/>
          <p:cNvPicPr>
            <a:picLocks noGrp="1" noChangeAspect="1"/>
          </p:cNvPicPr>
          <p:nvPr>
            <p:ph idx="1"/>
          </p:nvPr>
        </p:nvPicPr>
        <p:blipFill>
          <a:blip r:embed="rId2"/>
          <a:stretch>
            <a:fillRect/>
          </a:stretch>
        </p:blipFill>
        <p:spPr>
          <a:xfrm>
            <a:off x="1628411" y="1533527"/>
            <a:ext cx="5887178" cy="4056441"/>
          </a:xfrm>
          <a:prstGeom prst="rect">
            <a:avLst/>
          </a:prstGeom>
        </p:spPr>
      </p:pic>
      <p:sp>
        <p:nvSpPr>
          <p:cNvPr id="5" name="pole tekstowe 4"/>
          <p:cNvSpPr txBox="1"/>
          <p:nvPr/>
        </p:nvSpPr>
        <p:spPr>
          <a:xfrm>
            <a:off x="250030" y="5800725"/>
            <a:ext cx="8643938" cy="715581"/>
          </a:xfrm>
          <a:prstGeom prst="rect">
            <a:avLst/>
          </a:prstGeom>
          <a:noFill/>
        </p:spPr>
        <p:txBody>
          <a:bodyPr wrap="square" rtlCol="0">
            <a:spAutoFit/>
          </a:bodyPr>
          <a:lstStyle/>
          <a:p>
            <a:r>
              <a:rPr lang="pl-PL" sz="1350" dirty="0"/>
              <a:t>Formularz zastosowany w konsultacjach wrocławskiego Lokalnego Programu Rewitalizacji na lata 2016-2018. Źródło: </a:t>
            </a:r>
          </a:p>
          <a:p>
            <a:r>
              <a:rPr lang="pl-PL" sz="1350" dirty="0"/>
              <a:t>Raport z konsultacji społecznych Lokalnego Programu Rewitalizacji na lata 2016 – 2018 na terenie Nadodrza i Przedmieścia Oławskiego za okres: 25 stycznia – 14 lutego 2016</a:t>
            </a:r>
          </a:p>
        </p:txBody>
      </p:sp>
    </p:spTree>
    <p:extLst>
      <p:ext uri="{BB962C8B-B14F-4D97-AF65-F5344CB8AC3E}">
        <p14:creationId xmlns:p14="http://schemas.microsoft.com/office/powerpoint/2010/main" val="2013921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261621184"/>
              </p:ext>
            </p:extLst>
          </p:nvPr>
        </p:nvGraphicFramePr>
        <p:xfrm>
          <a:off x="1051260" y="5004470"/>
          <a:ext cx="7072362" cy="701040"/>
        </p:xfrm>
        <a:graphic>
          <a:graphicData uri="http://schemas.openxmlformats.org/drawingml/2006/table">
            <a:tbl>
              <a:tblPr/>
              <a:tblGrid>
                <a:gridCol w="7072362"/>
              </a:tblGrid>
              <a:tr h="0">
                <a:tc>
                  <a:txBody>
                    <a:bodyPr/>
                    <a:lstStyle/>
                    <a:p>
                      <a:pPr marL="457200">
                        <a:lnSpc>
                          <a:spcPct val="115000"/>
                        </a:lnSpc>
                        <a:spcAft>
                          <a:spcPts val="0"/>
                        </a:spcAft>
                      </a:pPr>
                      <a:r>
                        <a:rPr lang="pl-PL" sz="1000" dirty="0" smtClean="0">
                          <a:latin typeface="+mn-lt"/>
                          <a:ea typeface="Calibri"/>
                          <a:cs typeface="Times New Roman"/>
                        </a:rPr>
                        <a:t>FINANSOWANIE </a:t>
                      </a:r>
                    </a:p>
                    <a:p>
                      <a:pPr marL="457200">
                        <a:lnSpc>
                          <a:spcPct val="115000"/>
                        </a:lnSpc>
                        <a:spcAft>
                          <a:spcPts val="0"/>
                        </a:spcAft>
                      </a:pPr>
                      <a:r>
                        <a:rPr lang="pl-PL" sz="1000" dirty="0" smtClean="0">
                          <a:latin typeface="+mn-lt"/>
                          <a:ea typeface="Calibri"/>
                          <a:cs typeface="Times New Roman"/>
                        </a:rPr>
                        <a:t>Minimalna </a:t>
                      </a:r>
                      <a:r>
                        <a:rPr lang="pl-PL" sz="1000" dirty="0">
                          <a:latin typeface="+mn-lt"/>
                          <a:ea typeface="Calibri"/>
                          <a:cs typeface="Times New Roman"/>
                        </a:rPr>
                        <a:t>wartość dofinansowania projektu wynosić będzie 1 000 </a:t>
                      </a:r>
                      <a:r>
                        <a:rPr lang="pl-PL" sz="1000" dirty="0" err="1">
                          <a:latin typeface="+mn-lt"/>
                          <a:ea typeface="Calibri"/>
                          <a:cs typeface="Times New Roman"/>
                        </a:rPr>
                        <a:t>000</a:t>
                      </a:r>
                      <a:r>
                        <a:rPr lang="pl-PL" sz="1000" dirty="0">
                          <a:latin typeface="+mn-lt"/>
                          <a:ea typeface="Calibri"/>
                          <a:cs typeface="Times New Roman"/>
                        </a:rPr>
                        <a:t> euro. </a:t>
                      </a:r>
                      <a:endParaRPr lang="pl-PL" sz="1100" dirty="0">
                        <a:latin typeface="+mn-lt"/>
                        <a:ea typeface="Calibri"/>
                        <a:cs typeface="Times New Roman"/>
                      </a:endParaRPr>
                    </a:p>
                    <a:p>
                      <a:pPr marL="457200">
                        <a:lnSpc>
                          <a:spcPct val="115000"/>
                        </a:lnSpc>
                        <a:spcAft>
                          <a:spcPts val="0"/>
                        </a:spcAft>
                      </a:pPr>
                      <a:r>
                        <a:rPr lang="pl-PL" sz="1000" dirty="0">
                          <a:latin typeface="+mn-lt"/>
                          <a:ea typeface="Calibri"/>
                          <a:cs typeface="Times New Roman"/>
                        </a:rPr>
                        <a:t>Maksymalna kwota dofinansowania będzie wynosić 8 000 </a:t>
                      </a:r>
                      <a:r>
                        <a:rPr lang="pl-PL" sz="1000" dirty="0" err="1">
                          <a:latin typeface="+mn-lt"/>
                          <a:ea typeface="Calibri"/>
                          <a:cs typeface="Times New Roman"/>
                        </a:rPr>
                        <a:t>000</a:t>
                      </a:r>
                      <a:r>
                        <a:rPr lang="pl-PL" sz="1000" dirty="0">
                          <a:latin typeface="+mn-lt"/>
                          <a:ea typeface="Calibri"/>
                          <a:cs typeface="Times New Roman"/>
                        </a:rPr>
                        <a:t> euro).</a:t>
                      </a:r>
                      <a:br>
                        <a:rPr lang="pl-PL" sz="1000" dirty="0">
                          <a:latin typeface="+mn-lt"/>
                          <a:ea typeface="Calibri"/>
                          <a:cs typeface="Times New Roman"/>
                        </a:rPr>
                      </a:br>
                      <a:r>
                        <a:rPr lang="pl-PL" sz="1000" dirty="0">
                          <a:latin typeface="+mn-lt"/>
                          <a:ea typeface="Calibri"/>
                          <a:cs typeface="Times New Roman"/>
                        </a:rPr>
                        <a:t>Poziom dofinansowania projektu wynosi do 85 % całkowitych kosztów kwalifikowanych</a:t>
                      </a:r>
                      <a:r>
                        <a:rPr lang="pl-PL" sz="1000" dirty="0">
                          <a:latin typeface="Times New Roman"/>
                          <a:ea typeface="Calibri"/>
                          <a:cs typeface="Times New Roman"/>
                        </a:rPr>
                        <a:t>.</a:t>
                      </a:r>
                      <a:endParaRPr lang="pl-PL"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1015541" y="1772816"/>
            <a:ext cx="71438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CC00FF"/>
                </a:solidFill>
                <a:effectLst/>
                <a:ea typeface="Calibri" pitchFamily="34" charset="0"/>
                <a:cs typeface="Times New Roman" pitchFamily="18" charset="0"/>
              </a:rPr>
              <a:t>OBSZAR TEMATYCZNY:</a:t>
            </a:r>
            <a:r>
              <a:rPr kumimoji="0" lang="pl-PL" sz="1600" b="0" i="0" u="none" strike="noStrike" cap="none" normalizeH="0" dirty="0" smtClean="0">
                <a:ln>
                  <a:noFill/>
                </a:ln>
                <a:solidFill>
                  <a:srgbClr val="CC00FF"/>
                </a:solidFill>
                <a:effectLst/>
                <a:ea typeface="Calibri" pitchFamily="34" charset="0"/>
                <a:cs typeface="Times New Roman" pitchFamily="18" charset="0"/>
              </a:rPr>
              <a:t> </a:t>
            </a:r>
            <a:r>
              <a:rPr lang="pl-PL" sz="1600" dirty="0" smtClean="0">
                <a:solidFill>
                  <a:srgbClr val="CC00FF"/>
                </a:solidFill>
                <a:ea typeface="Calibri" pitchFamily="34" charset="0"/>
                <a:cs typeface="Times New Roman" pitchFamily="18" charset="0"/>
              </a:rPr>
              <a:t>rewitalizacja, konserwacja i renowacja zabytków na cele kulturalne </a:t>
            </a:r>
            <a:r>
              <a:rPr kumimoji="0" lang="pl-PL" sz="1600" b="0" i="0" u="none" strike="noStrike" cap="none" normalizeH="0" baseline="0" dirty="0" smtClean="0">
                <a:ln>
                  <a:noFill/>
                </a:ln>
                <a:solidFill>
                  <a:schemeClr val="tx1"/>
                </a:solidFill>
                <a:effectLst/>
                <a:ea typeface="Calibri" pitchFamily="34" charset="0"/>
                <a:cs typeface="Times New Roman" pitchFamily="18" charset="0"/>
              </a:rPr>
              <a:t>(zakup wyposażenia może stanowić integralną część projektu)  </a:t>
            </a:r>
            <a:endParaRPr kumimoji="0" lang="pl-PL"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600" i="0" u="none" strike="noStrike" cap="none" normalizeH="0" baseline="0" dirty="0" smtClean="0">
                <a:ln>
                  <a:noFill/>
                </a:ln>
                <a:solidFill>
                  <a:schemeClr val="tx1"/>
                </a:solidFill>
                <a:effectLst/>
                <a:ea typeface="Calibri" pitchFamily="34" charset="0"/>
                <a:cs typeface="Times New Roman" pitchFamily="18" charset="0"/>
              </a:rPr>
              <a:t>Operator programu: </a:t>
            </a:r>
            <a:r>
              <a:rPr kumimoji="0" lang="pl-PL" sz="1600" b="0" i="0" u="none" strike="noStrike" cap="none" normalizeH="0" baseline="0" dirty="0" smtClean="0">
                <a:ln>
                  <a:noFill/>
                </a:ln>
                <a:solidFill>
                  <a:schemeClr val="tx1"/>
                </a:solidFill>
                <a:effectLst/>
                <a:ea typeface="Calibri" pitchFamily="34" charset="0"/>
                <a:cs typeface="Times New Roman" pitchFamily="18" charset="0"/>
              </a:rPr>
              <a:t>Ministerstwo Kultury i Dziedzictwa Narodowego</a:t>
            </a:r>
            <a:endParaRPr kumimoji="0" lang="pl-PL"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ea typeface="Calibri" pitchFamily="34" charset="0"/>
                <a:cs typeface="Times New Roman" pitchFamily="18" charset="0"/>
              </a:rPr>
              <a:t>Informacje szczegółowe:</a:t>
            </a:r>
            <a:endParaRPr kumimoji="0" lang="pl-PL" sz="1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Celem programu jest ochrona, zachowanie i udostępnianie dziedzictwa kulturowego dla przyszłych pokoleń. Program przyczyni się do osiągnięcia tego celu poprzez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wsparcie nakierowane na projekty inwestycyjne z zakresu konserwacji i rewitalizacji dziedzictwa kulturowego </a:t>
            </a:r>
            <a:r>
              <a:rPr kumimoji="0" lang="pl-PL" sz="1200" b="0" i="0" u="none" strike="noStrike" cap="none" normalizeH="0" baseline="0" dirty="0" smtClean="0">
                <a:ln>
                  <a:noFill/>
                </a:ln>
                <a:solidFill>
                  <a:schemeClr val="tx1"/>
                </a:solidFill>
                <a:effectLst/>
                <a:ea typeface="Calibri" pitchFamily="34" charset="0"/>
                <a:cs typeface="Times New Roman" pitchFamily="18" charset="0"/>
              </a:rPr>
              <a:t>(nieruchomego oraz ruchomego), dokumentowania historii kultury poprzez digitalizację zbiorów, jak również </a:t>
            </a:r>
            <a:r>
              <a:rPr kumimoji="0" lang="pl-PL" sz="1200" b="1" i="0" u="none" strike="noStrike" cap="none" normalizeH="0" baseline="0" dirty="0" smtClean="0">
                <a:ln>
                  <a:noFill/>
                </a:ln>
                <a:solidFill>
                  <a:srgbClr val="CC00FF"/>
                </a:solidFill>
                <a:effectLst/>
                <a:ea typeface="Calibri" pitchFamily="34" charset="0"/>
                <a:cs typeface="Times New Roman" pitchFamily="18" charset="0"/>
              </a:rPr>
              <a:t>budowy i rozbudowy infrastruktury kultury o znacznym potencjale wpływu na rozwój społeczno-ekonomiczny.</a:t>
            </a:r>
            <a:endParaRPr kumimoji="0" lang="pl-PL" sz="1200" b="1" i="0" u="none" strike="noStrike" cap="none" normalizeH="0" baseline="0" dirty="0" smtClean="0">
              <a:ln>
                <a:noFill/>
              </a:ln>
              <a:solidFill>
                <a:srgbClr val="CC00FF"/>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u="none" strike="noStrike" cap="none" normalizeH="0" baseline="0" dirty="0" smtClean="0">
                <a:ln>
                  <a:noFill/>
                </a:ln>
                <a:solidFill>
                  <a:schemeClr val="tx1"/>
                </a:solidFill>
                <a:effectLst/>
                <a:ea typeface="Calibri" pitchFamily="34" charset="0"/>
                <a:cs typeface="Times New Roman" pitchFamily="18" charset="0"/>
              </a:rPr>
              <a:t>W programie będą realizowane projekty brane w ramach otwartego naboru wniosków.</a:t>
            </a:r>
            <a:endParaRPr kumimoji="0" lang="pl-PL"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1200" b="0" i="0" strike="noStrike" cap="none" normalizeH="0" baseline="0" dirty="0" smtClean="0">
                <a:ln>
                  <a:noFill/>
                </a:ln>
                <a:solidFill>
                  <a:schemeClr val="tx1"/>
                </a:solidFill>
                <a:effectLst/>
                <a:ea typeface="Calibri" pitchFamily="34" charset="0"/>
                <a:cs typeface="Times New Roman" pitchFamily="18" charset="0"/>
              </a:rPr>
              <a:t>Przewiduje się jeden nabór wniosków w ramach programu. W przypadku niewykorzystania wszystkich środków w ramach pierwszego naboru, operator uruchomi drugi nabór wniosków.</a:t>
            </a:r>
            <a:r>
              <a:rPr lang="pl-PL" sz="1200" dirty="0">
                <a:ea typeface="Calibri" pitchFamily="34" charset="0"/>
                <a:cs typeface="Arial" pitchFamily="34" charset="0"/>
              </a:rPr>
              <a:t> </a:t>
            </a:r>
            <a:r>
              <a:rPr kumimoji="0" lang="pl-PL" sz="1200" b="1" i="0" strike="noStrike" cap="none" normalizeH="0" baseline="0" dirty="0" smtClean="0">
                <a:ln>
                  <a:noFill/>
                </a:ln>
                <a:solidFill>
                  <a:srgbClr val="CC00FF"/>
                </a:solidFill>
                <a:effectLst/>
                <a:ea typeface="Calibri" pitchFamily="34" charset="0"/>
                <a:cs typeface="Times New Roman" pitchFamily="18" charset="0"/>
              </a:rPr>
              <a:t>Partnerstwo w projektach zgłaszanych w konkursie nie jest wymagane.</a:t>
            </a:r>
            <a:endParaRPr kumimoji="0" lang="pl-PL" sz="1200" b="1" i="0" strike="noStrike" cap="none" normalizeH="0" baseline="0" dirty="0" smtClean="0">
              <a:ln>
                <a:noFill/>
              </a:ln>
              <a:solidFill>
                <a:srgbClr val="CC00FF"/>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30882" y="168315"/>
            <a:ext cx="911311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2000" b="1" dirty="0" smtClean="0">
                <a:solidFill>
                  <a:schemeClr val="bg1"/>
                </a:solidFill>
                <a:ea typeface="Calibri" pitchFamily="34" charset="0"/>
                <a:cs typeface="Times New Roman" pitchFamily="18" charset="0"/>
              </a:rPr>
              <a:t>Fundusze norweskie i mechanizm finansowy Europejskiego Obszaru Gospodarczego (EOG)</a:t>
            </a:r>
          </a:p>
          <a:p>
            <a:pPr marL="342900" lvl="0" indent="-342900" algn="ctr" eaLnBrk="0" fontAlgn="base" hangingPunct="0">
              <a:spcBef>
                <a:spcPct val="0"/>
              </a:spcBef>
              <a:spcAft>
                <a:spcPct val="0"/>
              </a:spcAft>
            </a:pPr>
            <a:r>
              <a:rPr lang="pl-PL" sz="2000" b="1" dirty="0" smtClean="0">
                <a:solidFill>
                  <a:schemeClr val="bg1"/>
                </a:solidFill>
                <a:ea typeface="Calibri" pitchFamily="34" charset="0"/>
                <a:cs typeface="Times New Roman" pitchFamily="18" charset="0"/>
              </a:rPr>
              <a:t> </a:t>
            </a:r>
            <a:endParaRPr lang="pl-PL" sz="2000" b="1" dirty="0">
              <a:solidFill>
                <a:schemeClr val="bg1"/>
              </a:solidFill>
              <a:ea typeface="Calibri" pitchFamily="34" charset="0"/>
              <a:cs typeface="Arial" pitchFamily="34" charset="0"/>
            </a:endParaRPr>
          </a:p>
        </p:txBody>
      </p:sp>
    </p:spTree>
    <p:extLst>
      <p:ext uri="{BB962C8B-B14F-4D97-AF65-F5344CB8AC3E}">
        <p14:creationId xmlns:p14="http://schemas.microsoft.com/office/powerpoint/2010/main" val="429073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229600" cy="648072"/>
          </a:xfrm>
        </p:spPr>
        <p:txBody>
          <a:bodyPr>
            <a:normAutofit fontScale="90000"/>
          </a:bodyPr>
          <a:lstStyle/>
          <a:p>
            <a:r>
              <a:rPr lang="pl-PL" dirty="0" smtClean="0">
                <a:solidFill>
                  <a:schemeClr val="bg1"/>
                </a:solidFill>
              </a:rPr>
              <a:t>Monitoring i ewaluacja – ocena skuteczności wdrażania</a:t>
            </a:r>
            <a:endParaRPr lang="pl-PL" dirty="0">
              <a:solidFill>
                <a:schemeClr val="bg1"/>
              </a:solidFill>
            </a:endParaRPr>
          </a:p>
        </p:txBody>
      </p:sp>
      <p:sp>
        <p:nvSpPr>
          <p:cNvPr id="10" name="Symbol zastępczy zawartości 9"/>
          <p:cNvSpPr>
            <a:spLocks noGrp="1"/>
          </p:cNvSpPr>
          <p:nvPr>
            <p:ph idx="1"/>
          </p:nvPr>
        </p:nvSpPr>
        <p:spPr/>
        <p:txBody>
          <a:bodyPr>
            <a:noAutofit/>
          </a:bodyPr>
          <a:lstStyle/>
          <a:p>
            <a:pPr marL="342900" lvl="1" indent="-342900" defTabSz="511175">
              <a:lnSpc>
                <a:spcPct val="90000"/>
              </a:lnSpc>
              <a:spcAft>
                <a:spcPct val="15000"/>
              </a:spcAft>
            </a:pPr>
            <a:r>
              <a:rPr lang="pl-PL" dirty="0"/>
              <a:t>Prowadzenie działań w sposób jawny i przejrzysty z zapewnieniem udziału wszystkich zainteresowanych - zapewnienie dostępu do informacji publicznej</a:t>
            </a:r>
          </a:p>
          <a:p>
            <a:pPr marL="342900" lvl="1" indent="-342900" defTabSz="511175">
              <a:lnSpc>
                <a:spcPct val="90000"/>
              </a:lnSpc>
              <a:spcAft>
                <a:spcPct val="15000"/>
              </a:spcAft>
            </a:pPr>
            <a:r>
              <a:rPr lang="pl-PL" dirty="0"/>
              <a:t>Monitorowanie zmian wskaźników wykorzystanych do wyznaczenia obszaru zdegradowanego na obszarze rewitalizacji</a:t>
            </a:r>
          </a:p>
          <a:p>
            <a:pPr marL="342900" lvl="1" indent="-342900" defTabSz="511175">
              <a:lnSpc>
                <a:spcPct val="90000"/>
              </a:lnSpc>
              <a:spcAft>
                <a:spcPct val="15000"/>
              </a:spcAft>
            </a:pPr>
            <a:r>
              <a:rPr lang="pl-PL" dirty="0"/>
              <a:t>Monitorowanie efektów realizacji programu rewitalizacji - analiza wskaźników produktu, rezultatu</a:t>
            </a:r>
          </a:p>
          <a:p>
            <a:pPr marL="342900" lvl="1" indent="-342900" defTabSz="511175">
              <a:lnSpc>
                <a:spcPct val="90000"/>
              </a:lnSpc>
              <a:spcAft>
                <a:spcPct val="15000"/>
              </a:spcAft>
            </a:pPr>
            <a:r>
              <a:rPr lang="pl-PL" dirty="0"/>
              <a:t>Elastyczne reagowanie na dane pochodzące z monitoringu - korekta zapisów i działań w programie w zależności od uzyskiwanych efektów</a:t>
            </a:r>
          </a:p>
          <a:p>
            <a:pPr marL="342900" lvl="1" indent="-342900" defTabSz="511175">
              <a:lnSpc>
                <a:spcPct val="90000"/>
              </a:lnSpc>
              <a:spcAft>
                <a:spcPct val="15000"/>
              </a:spcAft>
            </a:pPr>
            <a:r>
              <a:rPr lang="pl-PL" dirty="0"/>
              <a:t>Przekazywanie danych dotyczących wskaźników monitorowanych na poziomie powiatowym, wojewódzkim i </a:t>
            </a:r>
            <a:r>
              <a:rPr lang="pl-PL" dirty="0" smtClean="0"/>
              <a:t>krajowym</a:t>
            </a:r>
            <a:endParaRPr lang="pl-PL" dirty="0"/>
          </a:p>
        </p:txBody>
      </p:sp>
    </p:spTree>
    <p:extLst>
      <p:ext uri="{BB962C8B-B14F-4D97-AF65-F5344CB8AC3E}">
        <p14:creationId xmlns:p14="http://schemas.microsoft.com/office/powerpoint/2010/main" val="1873752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ytuł 1"/>
          <p:cNvSpPr>
            <a:spLocks noGrp="1"/>
          </p:cNvSpPr>
          <p:nvPr>
            <p:ph type="title" idx="4294967295"/>
          </p:nvPr>
        </p:nvSpPr>
        <p:spPr>
          <a:xfrm>
            <a:off x="468313" y="2781300"/>
            <a:ext cx="8229600" cy="647700"/>
          </a:xfrm>
        </p:spPr>
        <p:txBody>
          <a:bodyPr>
            <a:normAutofit fontScale="90000"/>
          </a:bodyPr>
          <a:lstStyle/>
          <a:p>
            <a:pPr algn="ctr">
              <a:defRPr/>
            </a:pPr>
            <a:r>
              <a:rPr lang="pl-PL" altLang="pl-PL" dirty="0" smtClean="0"/>
              <a:t/>
            </a:r>
            <a:br>
              <a:rPr lang="pl-PL" altLang="pl-PL" dirty="0" smtClean="0"/>
            </a:br>
            <a:r>
              <a:rPr lang="pl-PL" altLang="pl-PL" dirty="0" smtClean="0"/>
              <a:t>Dziękuję za uwagę!</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43000"/>
          </a:xfrm>
        </p:spPr>
        <p:txBody>
          <a:bodyPr>
            <a:normAutofit/>
          </a:bodyPr>
          <a:lstStyle/>
          <a:p>
            <a:r>
              <a:rPr lang="pl-PL" dirty="0">
                <a:solidFill>
                  <a:schemeClr val="bg1"/>
                </a:solidFill>
              </a:rPr>
              <a:t>Poinformuj interesariuszy, jakie kryteria muszą spełniać zgłaszane pomysły i projekty</a:t>
            </a:r>
          </a:p>
        </p:txBody>
      </p:sp>
      <p:graphicFrame>
        <p:nvGraphicFramePr>
          <p:cNvPr id="4" name="Symbol zastępczy zawartości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60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0"/>
            <a:ext cx="7886700" cy="1325563"/>
          </a:xfrm>
        </p:spPr>
        <p:txBody>
          <a:bodyPr>
            <a:normAutofit/>
          </a:bodyPr>
          <a:lstStyle/>
          <a:p>
            <a:r>
              <a:rPr lang="pl-PL" dirty="0">
                <a:solidFill>
                  <a:schemeClr val="bg1"/>
                </a:solidFill>
              </a:rPr>
              <a:t>Zapewnij szeroki dostęp do informacji o konsultacjach i odpowiednią ilość czasu na przygotowanie się interesariuszy</a:t>
            </a:r>
          </a:p>
        </p:txBody>
      </p:sp>
      <p:graphicFrame>
        <p:nvGraphicFramePr>
          <p:cNvPr id="4" name="Symbol zastępczy zawartości 3"/>
          <p:cNvGraphicFramePr>
            <a:graphicFrameLocks noGrp="1"/>
          </p:cNvGraphicFramePr>
          <p:nvPr>
            <p:ph idx="1"/>
            <p:extLst/>
          </p:nvPr>
        </p:nvGraphicFramePr>
        <p:xfrm>
          <a:off x="628650" y="1325563"/>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p:cNvSpPr txBox="1"/>
          <p:nvPr/>
        </p:nvSpPr>
        <p:spPr>
          <a:xfrm>
            <a:off x="0" y="954741"/>
            <a:ext cx="9144000" cy="370822"/>
          </a:xfrm>
          <a:prstGeom prst="rect">
            <a:avLst/>
          </a:prstGeom>
          <a:noFill/>
        </p:spPr>
        <p:txBody>
          <a:bodyPr wrap="square" rtlCol="0">
            <a:spAutoFit/>
          </a:bodyPr>
          <a:lstStyle/>
          <a:p>
            <a:pPr algn="ctr"/>
            <a:r>
              <a:rPr lang="pl-PL" dirty="0"/>
              <a:t>Przykład Wrocławia</a:t>
            </a:r>
          </a:p>
        </p:txBody>
      </p:sp>
      <p:sp>
        <p:nvSpPr>
          <p:cNvPr id="5" name="Prostokąt 4"/>
          <p:cNvSpPr/>
          <p:nvPr/>
        </p:nvSpPr>
        <p:spPr>
          <a:xfrm>
            <a:off x="628650" y="5676901"/>
            <a:ext cx="3519553" cy="276999"/>
          </a:xfrm>
          <a:prstGeom prst="rect">
            <a:avLst/>
          </a:prstGeom>
        </p:spPr>
        <p:txBody>
          <a:bodyPr wrap="none">
            <a:spAutoFit/>
          </a:bodyPr>
          <a:lstStyle/>
          <a:p>
            <a:r>
              <a:rPr lang="pl-PL" sz="1200" dirty="0"/>
              <a:t>Źródło: LPR Wrocławia na lata 2016-2018, s. 136-137.</a:t>
            </a:r>
          </a:p>
        </p:txBody>
      </p:sp>
      <p:sp>
        <p:nvSpPr>
          <p:cNvPr id="6" name="Prostokąt 5"/>
          <p:cNvSpPr/>
          <p:nvPr/>
        </p:nvSpPr>
        <p:spPr>
          <a:xfrm>
            <a:off x="3943350" y="5195964"/>
            <a:ext cx="4572000" cy="276999"/>
          </a:xfrm>
          <a:prstGeom prst="rect">
            <a:avLst/>
          </a:prstGeom>
        </p:spPr>
        <p:txBody>
          <a:bodyPr>
            <a:spAutoFit/>
          </a:bodyPr>
          <a:lstStyle/>
          <a:p>
            <a:r>
              <a:rPr lang="pl-PL" sz="1200" dirty="0"/>
              <a:t>http://www.wroclaw.pl/lokalny-program-rewitalizacji/harmonogram</a:t>
            </a:r>
          </a:p>
        </p:txBody>
      </p:sp>
    </p:spTree>
    <p:extLst>
      <p:ext uri="{BB962C8B-B14F-4D97-AF65-F5344CB8AC3E}">
        <p14:creationId xmlns:p14="http://schemas.microsoft.com/office/powerpoint/2010/main" val="421672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0"/>
            <a:ext cx="7886700" cy="1325563"/>
          </a:xfrm>
        </p:spPr>
        <p:txBody>
          <a:bodyPr>
            <a:normAutofit/>
          </a:bodyPr>
          <a:lstStyle/>
          <a:p>
            <a:r>
              <a:rPr lang="pl-PL" dirty="0">
                <a:solidFill>
                  <a:schemeClr val="bg1"/>
                </a:solidFill>
              </a:rPr>
              <a:t>Podsumuj zgłoszone pomysły w raporcie z konsultacji</a:t>
            </a:r>
          </a:p>
        </p:txBody>
      </p:sp>
      <p:pic>
        <p:nvPicPr>
          <p:cNvPr id="3" name="Obraz 2"/>
          <p:cNvPicPr>
            <a:picLocks noChangeAspect="1"/>
          </p:cNvPicPr>
          <p:nvPr/>
        </p:nvPicPr>
        <p:blipFill>
          <a:blip r:embed="rId2"/>
          <a:stretch>
            <a:fillRect/>
          </a:stretch>
        </p:blipFill>
        <p:spPr>
          <a:xfrm>
            <a:off x="2085975" y="876300"/>
            <a:ext cx="4972050" cy="5105400"/>
          </a:xfrm>
          <a:prstGeom prst="rect">
            <a:avLst/>
          </a:prstGeom>
        </p:spPr>
      </p:pic>
      <p:sp>
        <p:nvSpPr>
          <p:cNvPr id="8" name="Prostokąt 7"/>
          <p:cNvSpPr/>
          <p:nvPr/>
        </p:nvSpPr>
        <p:spPr>
          <a:xfrm>
            <a:off x="7058025" y="5704701"/>
            <a:ext cx="612668" cy="276999"/>
          </a:xfrm>
          <a:prstGeom prst="rect">
            <a:avLst/>
          </a:prstGeom>
        </p:spPr>
        <p:txBody>
          <a:bodyPr wrap="none">
            <a:spAutoFit/>
          </a:bodyPr>
          <a:lstStyle/>
          <a:p>
            <a:r>
              <a:rPr lang="pl-PL" sz="1200" dirty="0">
                <a:hlinkClick r:id="rId3"/>
              </a:rPr>
              <a:t>Więcej</a:t>
            </a:r>
            <a:endParaRPr lang="pl-PL" sz="1200" dirty="0"/>
          </a:p>
        </p:txBody>
      </p:sp>
    </p:spTree>
    <p:extLst>
      <p:ext uri="{BB962C8B-B14F-4D97-AF65-F5344CB8AC3E}">
        <p14:creationId xmlns:p14="http://schemas.microsoft.com/office/powerpoint/2010/main" val="112086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43000"/>
          </a:xfrm>
        </p:spPr>
        <p:txBody>
          <a:bodyPr>
            <a:normAutofit/>
          </a:bodyPr>
          <a:lstStyle/>
          <a:p>
            <a:r>
              <a:rPr lang="pl-PL" dirty="0">
                <a:solidFill>
                  <a:schemeClr val="bg1"/>
                </a:solidFill>
              </a:rPr>
              <a:t>Jak zaklasyfikować zgłoszone pomysły?</a:t>
            </a:r>
          </a:p>
        </p:txBody>
      </p:sp>
      <p:graphicFrame>
        <p:nvGraphicFramePr>
          <p:cNvPr id="5" name="Symbol zastępczy zawartości 4"/>
          <p:cNvGraphicFramePr>
            <a:graphicFrameLocks noGrp="1"/>
          </p:cNvGraphicFramePr>
          <p:nvPr>
            <p:ph idx="1"/>
            <p:extLst/>
          </p:nvPr>
        </p:nvGraphicFramePr>
        <p:xfrm>
          <a:off x="944761" y="1287743"/>
          <a:ext cx="725447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71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4614"/>
            <a:ext cx="7886700" cy="1185378"/>
          </a:xfrm>
        </p:spPr>
        <p:txBody>
          <a:bodyPr>
            <a:normAutofit/>
          </a:bodyPr>
          <a:lstStyle/>
          <a:p>
            <a:r>
              <a:rPr lang="pl-PL" dirty="0">
                <a:solidFill>
                  <a:schemeClr val="bg1"/>
                </a:solidFill>
              </a:rPr>
              <a:t>Jakie projekty (przedsięwzięcia) mogą być elementem programu rewitalizacji?</a:t>
            </a:r>
          </a:p>
        </p:txBody>
      </p:sp>
      <p:graphicFrame>
        <p:nvGraphicFramePr>
          <p:cNvPr id="4" name="Symbol zastępczy zawartości 3"/>
          <p:cNvGraphicFramePr>
            <a:graphicFrameLocks noGrp="1"/>
          </p:cNvGraphicFramePr>
          <p:nvPr>
            <p:ph idx="1"/>
            <p:extLst/>
          </p:nvPr>
        </p:nvGraphicFramePr>
        <p:xfrm>
          <a:off x="628650" y="2043112"/>
          <a:ext cx="7886700" cy="413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523370"/>
      </p:ext>
    </p:extLst>
  </p:cSld>
  <p:clrMapOvr>
    <a:masterClrMapping/>
  </p:clrMapOvr>
</p:sld>
</file>

<file path=ppt/theme/theme1.xml><?xml version="1.0" encoding="utf-8"?>
<a:theme xmlns:a="http://schemas.openxmlformats.org/drawingml/2006/main" name="Motyw pakietu Office">
  <a:themeElements>
    <a:clrScheme name="Pomarańczowoczerwon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8120</TotalTime>
  <Words>4299</Words>
  <Application>Microsoft Office PowerPoint</Application>
  <PresentationFormat>Pokaz na ekranie (4:3)</PresentationFormat>
  <Paragraphs>345</Paragraphs>
  <Slides>42</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42</vt:i4>
      </vt:variant>
    </vt:vector>
  </HeadingPairs>
  <TitlesOfParts>
    <vt:vector size="49" baseType="lpstr">
      <vt:lpstr>Arial</vt:lpstr>
      <vt:lpstr>Calibri</vt:lpstr>
      <vt:lpstr>Ebrima</vt:lpstr>
      <vt:lpstr>Lucida Sans Unicode</vt:lpstr>
      <vt:lpstr>Times New Roman</vt:lpstr>
      <vt:lpstr>Wingdings</vt:lpstr>
      <vt:lpstr>Motyw pakietu Office</vt:lpstr>
      <vt:lpstr> Wdrożenie programu rewitalizacji</vt:lpstr>
      <vt:lpstr>Plan prezentacji</vt:lpstr>
      <vt:lpstr>W jaki sposób wybrać projekty do programu rewitalizacji?</vt:lpstr>
      <vt:lpstr>Przygotuj jak najprostszy wzór fiszki</vt:lpstr>
      <vt:lpstr>Poinformuj interesariuszy, jakie kryteria muszą spełniać zgłaszane pomysły i projekty</vt:lpstr>
      <vt:lpstr>Zapewnij szeroki dostęp do informacji o konsultacjach i odpowiednią ilość czasu na przygotowanie się interesariuszy</vt:lpstr>
      <vt:lpstr>Podsumuj zgłoszone pomysły w raporcie z konsultacji</vt:lpstr>
      <vt:lpstr>Jak zaklasyfikować zgłoszone pomysły?</vt:lpstr>
      <vt:lpstr>Jakie projekty (przedsięwzięcia) mogą być elementem programu rewitalizacji?</vt:lpstr>
      <vt:lpstr>Przykładowe typy projektów społecznych w ramach rewitalizacji Działania „miękkie” w małym mieście</vt:lpstr>
      <vt:lpstr>Przykładowe typy projektów społecznych w ramach rewitalizacji Włączenie społeczności lokalnej w proces w małym mieście</vt:lpstr>
      <vt:lpstr>Przykładowe typy projektów społecznych w ramach rewitalizacji Wspieranie lokalnej przedsiębiorczości</vt:lpstr>
      <vt:lpstr>Jakie działania infrastrukturalne mogą być elementem programu rewitalizacji?</vt:lpstr>
      <vt:lpstr>Przykładowe typy projektów inwestycyjnych w ramach rewitalizacji</vt:lpstr>
      <vt:lpstr>Przykładowe typy projektów inwestycyjnych w ramach rewitalizacji Budownictwo mieszkaniowe</vt:lpstr>
      <vt:lpstr>Przykładowe typy projektów inwestycyjnych w ramach rewitalizacji Wykorzystanie narzędzi planistycznych, parki i zieleń,</vt:lpstr>
      <vt:lpstr>Sens partnerstw. Przykładowe działania inicjujące partnerstwo.</vt:lpstr>
      <vt:lpstr>Przykład partnerstwa między gminą a wspólnotami mieszkaniowymi</vt:lpstr>
      <vt:lpstr>Przykłady partnerstw między gminą i organizacjami pozarządowymi</vt:lpstr>
      <vt:lpstr>Warszawskie Miejsca Aktywności Lojalnej jako przykład partnerstwa z różnymi grupami interesariuszy </vt:lpstr>
      <vt:lpstr>Dom sąsiedzki Paca 40, jako przykład partnerstwa miasta z organizacjami pozarządowymi</vt:lpstr>
      <vt:lpstr>Proces budowania partnerstw z mieszkańcami na przykładzie  Łódzkiego Programu Animacyjnego  </vt:lpstr>
      <vt:lpstr>Co powinna zrobić gmina, by sformalizować partnerstwo?</vt:lpstr>
      <vt:lpstr>Co powinna zrobić gmina, by sformalizować partnerstwo? Komentarz</vt:lpstr>
      <vt:lpstr>Przykładowe projekty partnerskie w ramach rewitalizacji Punkt informacyjny tworzony przez organizacje w partnerstwie </vt:lpstr>
      <vt:lpstr>Przykładowe projekty partnerskie w ramach rewitalizacji Partnerstwo MOPS z organizacjami pozarządowymi </vt:lpstr>
      <vt:lpstr>Komplementarność źródeł finansowania – zarządzanie programem</vt:lpstr>
      <vt:lpstr>Komplementarność źródeł finansowania</vt:lpstr>
      <vt:lpstr>Schemat powiązania projektów rewitalizacyjnych z rodzajami priorytetów inwestycyjnych</vt:lpstr>
      <vt:lpstr>Szukamy źródeł – dofinansowanie unijne:</vt:lpstr>
      <vt:lpstr>Kompleksowość i zintegrowanie przedsięwzięcia</vt:lpstr>
      <vt:lpstr>Kwalifikowanie wydatków</vt:lpstr>
      <vt:lpstr> Fundusz Termomodernizacji i Remontów (FTiR) - BGK </vt:lpstr>
      <vt:lpstr>Możliwości finansowania rewitalizacji produktami komercyjnymi  BGK</vt:lpstr>
      <vt:lpstr>Szukamy źródeł  - instrumenty finansowe kreowane przez władze lokalne </vt:lpstr>
      <vt:lpstr>Prezentacja programu PowerPoint</vt:lpstr>
      <vt:lpstr>Prezentacja programu PowerPoint</vt:lpstr>
      <vt:lpstr>Prezentacja programu PowerPoint</vt:lpstr>
      <vt:lpstr>Prezentacja programu PowerPoint</vt:lpstr>
      <vt:lpstr>Prezentacja programu PowerPoint</vt:lpstr>
      <vt:lpstr>Monitoring i ewaluacja – ocena skuteczności wdrażania</vt:lpstr>
      <vt:lpstr> Dziękuję za uwagę!</vt:lpstr>
    </vt:vector>
  </TitlesOfParts>
  <Company>MRR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Przemyslaw Derwich</dc:creator>
  <cp:lastModifiedBy>IRM IRM</cp:lastModifiedBy>
  <cp:revision>259</cp:revision>
  <dcterms:created xsi:type="dcterms:W3CDTF">2015-08-17T14:15:15Z</dcterms:created>
  <dcterms:modified xsi:type="dcterms:W3CDTF">2017-03-26T22:12:31Z</dcterms:modified>
</cp:coreProperties>
</file>